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80" r:id="rId4"/>
    <p:sldId id="269" r:id="rId5"/>
    <p:sldId id="279" r:id="rId6"/>
    <p:sldId id="274" r:id="rId7"/>
    <p:sldId id="281" r:id="rId8"/>
    <p:sldId id="282" r:id="rId9"/>
    <p:sldId id="275" r:id="rId10"/>
    <p:sldId id="276" r:id="rId11"/>
    <p:sldId id="278" r:id="rId12"/>
    <p:sldId id="277" r:id="rId13"/>
    <p:sldId id="283" r:id="rId14"/>
    <p:sldId id="26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EF"/>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2FE63-D946-4F41-9AB0-B467ED78C4F7}" type="datetimeFigureOut">
              <a:rPr lang="zh-CN" altLang="en-US" smtClean="0"/>
              <a:t>2019/3/29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7A4E9-5BE6-4E3A-9350-E47B0D715D26}" type="slidenum">
              <a:rPr lang="zh-CN" altLang="en-US" smtClean="0"/>
              <a:t>‹#›</a:t>
            </a:fld>
            <a:endParaRPr lang="zh-CN" altLang="en-US"/>
          </a:p>
        </p:txBody>
      </p:sp>
    </p:spTree>
    <p:extLst>
      <p:ext uri="{BB962C8B-B14F-4D97-AF65-F5344CB8AC3E}">
        <p14:creationId xmlns:p14="http://schemas.microsoft.com/office/powerpoint/2010/main" val="6789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42670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13327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56304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718712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728349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546288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663774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0469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712686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268028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4820BBD-FD52-44CA-BF80-B7032EE0D9B0}" type="datetimeFigureOut">
              <a:rPr lang="zh-CN" altLang="en-US" smtClean="0"/>
              <a:t>2019/3/29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1973343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20BBD-FD52-44CA-BF80-B7032EE0D9B0}" type="datetimeFigureOut">
              <a:rPr lang="zh-CN" altLang="en-US" smtClean="0"/>
              <a:t>2019/3/29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1513992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614F6BE-F739-41C1-A9EE-93E3B59E09E6}"/>
              </a:ext>
            </a:extLst>
          </p:cNvPr>
          <p:cNvSpPr/>
          <p:nvPr/>
        </p:nvSpPr>
        <p:spPr>
          <a:xfrm>
            <a:off x="0" y="1544027"/>
            <a:ext cx="9144000" cy="124911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latin typeface="Bell MT" panose="02020503060305020303" pitchFamily="18" charset="0"/>
              </a:rPr>
              <a:t>软件工程实验项目汇报</a:t>
            </a:r>
          </a:p>
        </p:txBody>
      </p:sp>
      <p:sp>
        <p:nvSpPr>
          <p:cNvPr id="4" name="矩形 3">
            <a:extLst>
              <a:ext uri="{FF2B5EF4-FFF2-40B4-BE49-F238E27FC236}">
                <a16:creationId xmlns:a16="http://schemas.microsoft.com/office/drawing/2014/main" id="{3F792390-82E6-4890-BD74-E93E7B9C7C40}"/>
              </a:ext>
            </a:extLst>
          </p:cNvPr>
          <p:cNvSpPr/>
          <p:nvPr/>
        </p:nvSpPr>
        <p:spPr>
          <a:xfrm>
            <a:off x="-3550" y="5772993"/>
            <a:ext cx="9144000" cy="532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2019·3</a:t>
            </a:r>
            <a:endParaRPr lang="zh-CN" altLang="en-US" sz="1350" dirty="0"/>
          </a:p>
        </p:txBody>
      </p:sp>
      <p:sp>
        <p:nvSpPr>
          <p:cNvPr id="5" name="箭头: 五边形 4">
            <a:extLst>
              <a:ext uri="{FF2B5EF4-FFF2-40B4-BE49-F238E27FC236}">
                <a16:creationId xmlns:a16="http://schemas.microsoft.com/office/drawing/2014/main" id="{6EC7AF80-D5DA-4632-A408-4889511D30EA}"/>
              </a:ext>
            </a:extLst>
          </p:cNvPr>
          <p:cNvSpPr/>
          <p:nvPr/>
        </p:nvSpPr>
        <p:spPr>
          <a:xfrm>
            <a:off x="0" y="0"/>
            <a:ext cx="2539433" cy="532661"/>
          </a:xfrm>
          <a:prstGeom prst="homePlat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latin typeface="Bell MT" panose="02020503060305020303" pitchFamily="18" charset="0"/>
              </a:rPr>
              <a:t>BUAA·SCSE</a:t>
            </a:r>
            <a:endParaRPr lang="zh-CN" altLang="en-US" sz="2700" dirty="0">
              <a:latin typeface="Bell MT" panose="02020503060305020303" pitchFamily="18" charset="0"/>
            </a:endParaRPr>
          </a:p>
        </p:txBody>
      </p:sp>
      <p:pic>
        <p:nvPicPr>
          <p:cNvPr id="6" name="Picture 2" descr="C:\Users\Administrator\Desktop\迎新ppt\未标题-2.png">
            <a:extLst>
              <a:ext uri="{FF2B5EF4-FFF2-40B4-BE49-F238E27FC236}">
                <a16:creationId xmlns:a16="http://schemas.microsoft.com/office/drawing/2014/main" id="{158C109E-77BD-47A4-94E4-C22C332FE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722" y="3079066"/>
            <a:ext cx="3016555" cy="2234907"/>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0B5B41C3-53D1-4CA6-90E3-0DCD1DFAC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 y="3985262"/>
            <a:ext cx="2142015" cy="2879002"/>
          </a:xfrm>
          <a:prstGeom prst="rect">
            <a:avLst/>
          </a:prstGeom>
        </p:spPr>
      </p:pic>
      <p:pic>
        <p:nvPicPr>
          <p:cNvPr id="20" name="图片 19">
            <a:extLst>
              <a:ext uri="{FF2B5EF4-FFF2-40B4-BE49-F238E27FC236}">
                <a16:creationId xmlns:a16="http://schemas.microsoft.com/office/drawing/2014/main" id="{8AAA9877-FD17-4D50-A45F-8C2C9EFCD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099" y="4064863"/>
            <a:ext cx="3417896" cy="2793137"/>
          </a:xfrm>
          <a:prstGeom prst="rect">
            <a:avLst/>
          </a:prstGeom>
        </p:spPr>
      </p:pic>
    </p:spTree>
    <p:extLst>
      <p:ext uri="{BB962C8B-B14F-4D97-AF65-F5344CB8AC3E}">
        <p14:creationId xmlns:p14="http://schemas.microsoft.com/office/powerpoint/2010/main" val="2622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C</a:t>
            </a:r>
            <a:r>
              <a:rPr lang="zh-CN" altLang="en-US" sz="3200" b="1" dirty="0"/>
              <a:t>需求评审</a:t>
            </a:r>
            <a:endParaRPr lang="en-US" altLang="zh-CN" sz="3200" b="1" dirty="0"/>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表格 13">
            <a:extLst>
              <a:ext uri="{FF2B5EF4-FFF2-40B4-BE49-F238E27FC236}">
                <a16:creationId xmlns:a16="http://schemas.microsoft.com/office/drawing/2014/main" id="{AF13A2AE-811B-4749-979B-9B297F758E00}"/>
              </a:ext>
            </a:extLst>
          </p:cNvPr>
          <p:cNvGraphicFramePr>
            <a:graphicFrameLocks noGrp="1"/>
          </p:cNvGraphicFramePr>
          <p:nvPr>
            <p:extLst>
              <p:ext uri="{D42A27DB-BD31-4B8C-83A1-F6EECF244321}">
                <p14:modId xmlns:p14="http://schemas.microsoft.com/office/powerpoint/2010/main" val="4067923600"/>
              </p:ext>
            </p:extLst>
          </p:nvPr>
        </p:nvGraphicFramePr>
        <p:xfrm>
          <a:off x="142045" y="896645"/>
          <a:ext cx="8691236" cy="4915353"/>
        </p:xfrm>
        <a:graphic>
          <a:graphicData uri="http://schemas.openxmlformats.org/drawingml/2006/table">
            <a:tbl>
              <a:tblPr firstRow="1" bandRow="1">
                <a:tableStyleId>{5C22544A-7EE6-4342-B048-85BDC9FD1C3A}</a:tableStyleId>
              </a:tblPr>
              <a:tblGrid>
                <a:gridCol w="3417900">
                  <a:extLst>
                    <a:ext uri="{9D8B030D-6E8A-4147-A177-3AD203B41FA5}">
                      <a16:colId xmlns:a16="http://schemas.microsoft.com/office/drawing/2014/main" val="3987043364"/>
                    </a:ext>
                  </a:extLst>
                </a:gridCol>
                <a:gridCol w="1560574">
                  <a:extLst>
                    <a:ext uri="{9D8B030D-6E8A-4147-A177-3AD203B41FA5}">
                      <a16:colId xmlns:a16="http://schemas.microsoft.com/office/drawing/2014/main" val="3940550724"/>
                    </a:ext>
                  </a:extLst>
                </a:gridCol>
                <a:gridCol w="3712762">
                  <a:extLst>
                    <a:ext uri="{9D8B030D-6E8A-4147-A177-3AD203B41FA5}">
                      <a16:colId xmlns:a16="http://schemas.microsoft.com/office/drawing/2014/main" val="1657626063"/>
                    </a:ext>
                  </a:extLst>
                </a:gridCol>
              </a:tblGrid>
              <a:tr h="571651">
                <a:tc>
                  <a:txBody>
                    <a:bodyPr/>
                    <a:lstStyle/>
                    <a:p>
                      <a:r>
                        <a:rPr lang="zh-CN" altLang="en-US" dirty="0"/>
                        <a:t>评审组提出意见</a:t>
                      </a:r>
                    </a:p>
                  </a:txBody>
                  <a:tcPr/>
                </a:tc>
                <a:tc>
                  <a:txBody>
                    <a:bodyPr/>
                    <a:lstStyle/>
                    <a:p>
                      <a:r>
                        <a:rPr lang="zh-CN" altLang="en-US" dirty="0"/>
                        <a:t>处理方式</a:t>
                      </a:r>
                    </a:p>
                  </a:txBody>
                  <a:tcPr/>
                </a:tc>
                <a:tc>
                  <a:txBody>
                    <a:bodyPr/>
                    <a:lstStyle/>
                    <a:p>
                      <a:r>
                        <a:rPr lang="zh-CN" altLang="en-US" dirty="0"/>
                        <a:t>原因</a:t>
                      </a:r>
                    </a:p>
                  </a:txBody>
                  <a:tcPr/>
                </a:tc>
                <a:extLst>
                  <a:ext uri="{0D108BD9-81ED-4DB2-BD59-A6C34878D82A}">
                    <a16:rowId xmlns:a16="http://schemas.microsoft.com/office/drawing/2014/main" val="1621415449"/>
                  </a:ext>
                </a:extLst>
              </a:tr>
              <a:tr h="378259">
                <a:tc>
                  <a:txBody>
                    <a:bodyPr/>
                    <a:lstStyle/>
                    <a:p>
                      <a:r>
                        <a:rPr lang="zh-CN" altLang="en-US" dirty="0"/>
                        <a:t>概述部分过于冗长</a:t>
                      </a:r>
                    </a:p>
                  </a:txBody>
                  <a:tcPr/>
                </a:tc>
                <a:tc>
                  <a:txBody>
                    <a:bodyPr/>
                    <a:lstStyle/>
                    <a:p>
                      <a:r>
                        <a:rPr lang="zh-CN" altLang="en-US" dirty="0"/>
                        <a:t>不接受</a:t>
                      </a:r>
                    </a:p>
                  </a:txBody>
                  <a:tcPr/>
                </a:tc>
                <a:tc>
                  <a:txBody>
                    <a:bodyPr/>
                    <a:lstStyle/>
                    <a:p>
                      <a:r>
                        <a:rPr lang="zh-CN" altLang="en-US" dirty="0"/>
                        <a:t>冗长是一个主观概念，不引起歧义、准确、一致</a:t>
                      </a:r>
                    </a:p>
                  </a:txBody>
                  <a:tcPr/>
                </a:tc>
                <a:extLst>
                  <a:ext uri="{0D108BD9-81ED-4DB2-BD59-A6C34878D82A}">
                    <a16:rowId xmlns:a16="http://schemas.microsoft.com/office/drawing/2014/main" val="2338414576"/>
                  </a:ext>
                </a:extLst>
              </a:tr>
              <a:tr h="461639">
                <a:tc>
                  <a:txBody>
                    <a:bodyPr/>
                    <a:lstStyle/>
                    <a:p>
                      <a:r>
                        <a:rPr lang="zh-CN" altLang="en-US" dirty="0"/>
                        <a:t>过于口语化 </a:t>
                      </a:r>
                    </a:p>
                  </a:txBody>
                  <a:tcPr/>
                </a:tc>
                <a:tc>
                  <a:txBody>
                    <a:bodyPr/>
                    <a:lstStyle/>
                    <a:p>
                      <a:r>
                        <a:rPr lang="zh-CN" altLang="en-US" dirty="0"/>
                        <a:t>不接受</a:t>
                      </a:r>
                    </a:p>
                  </a:txBody>
                  <a:tcPr/>
                </a:tc>
                <a:tc>
                  <a:txBody>
                    <a:bodyPr/>
                    <a:lstStyle/>
                    <a:p>
                      <a:r>
                        <a:rPr lang="zh-CN" altLang="en-US" dirty="0"/>
                        <a:t>口语化是一个主观概念，不引起歧义、准确、一致</a:t>
                      </a:r>
                    </a:p>
                  </a:txBody>
                  <a:tcPr/>
                </a:tc>
                <a:extLst>
                  <a:ext uri="{0D108BD9-81ED-4DB2-BD59-A6C34878D82A}">
                    <a16:rowId xmlns:a16="http://schemas.microsoft.com/office/drawing/2014/main" val="2109441610"/>
                  </a:ext>
                </a:extLst>
              </a:tr>
              <a:tr h="571651">
                <a:tc>
                  <a:txBody>
                    <a:bodyPr/>
                    <a:lstStyle/>
                    <a:p>
                      <a:r>
                        <a:rPr lang="zh-CN" altLang="en-US" dirty="0"/>
                        <a:t>语句不通顺</a:t>
                      </a:r>
                    </a:p>
                  </a:txBody>
                  <a:tcPr/>
                </a:tc>
                <a:tc>
                  <a:txBody>
                    <a:bodyPr/>
                    <a:lstStyle/>
                    <a:p>
                      <a:r>
                        <a:rPr lang="zh-CN" altLang="en-US" dirty="0"/>
                        <a:t>不接受</a:t>
                      </a:r>
                    </a:p>
                  </a:txBody>
                  <a:tcPr/>
                </a:tc>
                <a:tc>
                  <a:txBody>
                    <a:bodyPr/>
                    <a:lstStyle/>
                    <a:p>
                      <a:r>
                        <a:rPr lang="zh-CN" altLang="en-US" dirty="0"/>
                        <a:t>语句很通顺</a:t>
                      </a:r>
                    </a:p>
                  </a:txBody>
                  <a:tcPr/>
                </a:tc>
                <a:extLst>
                  <a:ext uri="{0D108BD9-81ED-4DB2-BD59-A6C34878D82A}">
                    <a16:rowId xmlns:a16="http://schemas.microsoft.com/office/drawing/2014/main" val="1752618680"/>
                  </a:ext>
                </a:extLst>
              </a:tr>
              <a:tr h="571651">
                <a:tc>
                  <a:txBody>
                    <a:bodyPr/>
                    <a:lstStyle/>
                    <a:p>
                      <a:r>
                        <a:rPr lang="zh-CN" altLang="en-US" dirty="0"/>
                        <a:t>二级标题设计不合理部分内容不成并列关系</a:t>
                      </a:r>
                    </a:p>
                  </a:txBody>
                  <a:tcPr/>
                </a:tc>
                <a:tc>
                  <a:txBody>
                    <a:bodyPr/>
                    <a:lstStyle/>
                    <a:p>
                      <a:r>
                        <a:rPr lang="zh-CN" altLang="en-US" dirty="0"/>
                        <a:t>不接受</a:t>
                      </a:r>
                    </a:p>
                  </a:txBody>
                  <a:tcPr/>
                </a:tc>
                <a:tc>
                  <a:txBody>
                    <a:bodyPr/>
                    <a:lstStyle/>
                    <a:p>
                      <a:r>
                        <a:rPr lang="zh-CN" altLang="en-US" dirty="0"/>
                        <a:t>前后呼应的，一致的，建议非常宏观，并不具备参考价值</a:t>
                      </a:r>
                    </a:p>
                  </a:txBody>
                  <a:tcPr/>
                </a:tc>
                <a:extLst>
                  <a:ext uri="{0D108BD9-81ED-4DB2-BD59-A6C34878D82A}">
                    <a16:rowId xmlns:a16="http://schemas.microsoft.com/office/drawing/2014/main" val="1756496188"/>
                  </a:ext>
                </a:extLst>
              </a:tr>
              <a:tr h="571651">
                <a:tc>
                  <a:txBody>
                    <a:bodyPr/>
                    <a:lstStyle/>
                    <a:p>
                      <a:r>
                        <a:rPr lang="zh-CN" altLang="en-US" dirty="0"/>
                        <a:t>设置配置文件路径（设置日志文件路径 ）</a:t>
                      </a:r>
                    </a:p>
                  </a:txBody>
                  <a:tcPr/>
                </a:tc>
                <a:tc>
                  <a:txBody>
                    <a:bodyPr/>
                    <a:lstStyle/>
                    <a:p>
                      <a:r>
                        <a:rPr lang="zh-CN" altLang="en-US" dirty="0"/>
                        <a:t>不接受</a:t>
                      </a:r>
                    </a:p>
                  </a:txBody>
                  <a:tcPr/>
                </a:tc>
                <a:tc>
                  <a:txBody>
                    <a:bodyPr/>
                    <a:lstStyle/>
                    <a:p>
                      <a:r>
                        <a:rPr lang="zh-CN" altLang="en-US" dirty="0"/>
                        <a:t>并未引起歧义，与功能表述相符合</a:t>
                      </a:r>
                    </a:p>
                  </a:txBody>
                  <a:tcPr/>
                </a:tc>
                <a:extLst>
                  <a:ext uri="{0D108BD9-81ED-4DB2-BD59-A6C34878D82A}">
                    <a16:rowId xmlns:a16="http://schemas.microsoft.com/office/drawing/2014/main" val="2979775699"/>
                  </a:ext>
                </a:extLst>
              </a:tr>
              <a:tr h="571651">
                <a:tc>
                  <a:txBody>
                    <a:bodyPr/>
                    <a:lstStyle/>
                    <a:p>
                      <a:r>
                        <a:rPr lang="zh-CN" altLang="en-US" dirty="0"/>
                        <a:t>模块管理模块满足开发者需求，开发者关闭模块管理模块即可</a:t>
                      </a:r>
                    </a:p>
                  </a:txBody>
                  <a:tcPr/>
                </a:tc>
                <a:tc>
                  <a:txBody>
                    <a:bodyPr/>
                    <a:lstStyle/>
                    <a:p>
                      <a:r>
                        <a:rPr lang="zh-CN" altLang="en-US" dirty="0"/>
                        <a:t>不接受</a:t>
                      </a:r>
                    </a:p>
                  </a:txBody>
                  <a:tcPr/>
                </a:tc>
                <a:tc>
                  <a:txBody>
                    <a:bodyPr/>
                    <a:lstStyle/>
                    <a:p>
                      <a:r>
                        <a:rPr lang="zh-CN" altLang="en-US" dirty="0"/>
                        <a:t>无歧义，模块管理本身是该</a:t>
                      </a:r>
                      <a:r>
                        <a:rPr lang="en-US" altLang="zh-CN" dirty="0"/>
                        <a:t>app</a:t>
                      </a:r>
                      <a:r>
                        <a:rPr lang="zh-CN" altLang="en-US" dirty="0"/>
                        <a:t>的一个模块</a:t>
                      </a:r>
                    </a:p>
                  </a:txBody>
                  <a:tcPr/>
                </a:tc>
                <a:extLst>
                  <a:ext uri="{0D108BD9-81ED-4DB2-BD59-A6C34878D82A}">
                    <a16:rowId xmlns:a16="http://schemas.microsoft.com/office/drawing/2014/main" val="1335583829"/>
                  </a:ext>
                </a:extLst>
              </a:tr>
              <a:tr h="571651">
                <a:tc>
                  <a:txBody>
                    <a:bodyPr/>
                    <a:lstStyle/>
                    <a:p>
                      <a:r>
                        <a:rPr lang="en-US" altLang="zh-CN" dirty="0"/>
                        <a:t>5.3.3 </a:t>
                      </a:r>
                      <a:r>
                        <a:rPr lang="zh-CN" altLang="en-US" dirty="0"/>
                        <a:t>可用性</a:t>
                      </a:r>
                    </a:p>
                  </a:txBody>
                  <a:tcPr/>
                </a:tc>
                <a:tc>
                  <a:txBody>
                    <a:bodyPr/>
                    <a:lstStyle/>
                    <a:p>
                      <a:r>
                        <a:rPr lang="zh-CN" altLang="en-US" dirty="0"/>
                        <a:t>不接受</a:t>
                      </a:r>
                    </a:p>
                  </a:txBody>
                  <a:tcPr/>
                </a:tc>
                <a:tc>
                  <a:txBody>
                    <a:bodyPr/>
                    <a:lstStyle/>
                    <a:p>
                      <a:r>
                        <a:rPr lang="zh-CN" altLang="en-US" dirty="0"/>
                        <a:t>可用性表述正确无误</a:t>
                      </a:r>
                    </a:p>
                  </a:txBody>
                  <a:tcPr/>
                </a:tc>
                <a:extLst>
                  <a:ext uri="{0D108BD9-81ED-4DB2-BD59-A6C34878D82A}">
                    <a16:rowId xmlns:a16="http://schemas.microsoft.com/office/drawing/2014/main" val="1604551731"/>
                  </a:ext>
                </a:extLst>
              </a:tr>
            </a:tbl>
          </a:graphicData>
        </a:graphic>
      </p:graphicFrame>
    </p:spTree>
    <p:extLst>
      <p:ext uri="{BB962C8B-B14F-4D97-AF65-F5344CB8AC3E}">
        <p14:creationId xmlns:p14="http://schemas.microsoft.com/office/powerpoint/2010/main" val="389974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C</a:t>
            </a:r>
            <a:r>
              <a:rPr lang="zh-CN" altLang="en-US" sz="3200" b="1" dirty="0"/>
              <a:t>需求评审</a:t>
            </a:r>
            <a:endParaRPr lang="en-US" altLang="zh-CN" sz="3200" b="1" dirty="0"/>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 name="表格 13">
            <a:extLst>
              <a:ext uri="{FF2B5EF4-FFF2-40B4-BE49-F238E27FC236}">
                <a16:creationId xmlns:a16="http://schemas.microsoft.com/office/drawing/2014/main" id="{AF13A2AE-811B-4749-979B-9B297F758E00}"/>
              </a:ext>
            </a:extLst>
          </p:cNvPr>
          <p:cNvGraphicFramePr>
            <a:graphicFrameLocks noGrp="1"/>
          </p:cNvGraphicFramePr>
          <p:nvPr>
            <p:extLst>
              <p:ext uri="{D42A27DB-BD31-4B8C-83A1-F6EECF244321}">
                <p14:modId xmlns:p14="http://schemas.microsoft.com/office/powerpoint/2010/main" val="385722933"/>
              </p:ext>
            </p:extLst>
          </p:nvPr>
        </p:nvGraphicFramePr>
        <p:xfrm>
          <a:off x="142045" y="1158537"/>
          <a:ext cx="8691236" cy="1864310"/>
        </p:xfrm>
        <a:graphic>
          <a:graphicData uri="http://schemas.openxmlformats.org/drawingml/2006/table">
            <a:tbl>
              <a:tblPr firstRow="1" bandRow="1">
                <a:tableStyleId>{5C22544A-7EE6-4342-B048-85BDC9FD1C3A}</a:tableStyleId>
              </a:tblPr>
              <a:tblGrid>
                <a:gridCol w="3417900">
                  <a:extLst>
                    <a:ext uri="{9D8B030D-6E8A-4147-A177-3AD203B41FA5}">
                      <a16:colId xmlns:a16="http://schemas.microsoft.com/office/drawing/2014/main" val="3987043364"/>
                    </a:ext>
                  </a:extLst>
                </a:gridCol>
                <a:gridCol w="1560574">
                  <a:extLst>
                    <a:ext uri="{9D8B030D-6E8A-4147-A177-3AD203B41FA5}">
                      <a16:colId xmlns:a16="http://schemas.microsoft.com/office/drawing/2014/main" val="3940550724"/>
                    </a:ext>
                  </a:extLst>
                </a:gridCol>
                <a:gridCol w="3712762">
                  <a:extLst>
                    <a:ext uri="{9D8B030D-6E8A-4147-A177-3AD203B41FA5}">
                      <a16:colId xmlns:a16="http://schemas.microsoft.com/office/drawing/2014/main" val="1657626063"/>
                    </a:ext>
                  </a:extLst>
                </a:gridCol>
              </a:tblGrid>
              <a:tr h="571651">
                <a:tc>
                  <a:txBody>
                    <a:bodyPr/>
                    <a:lstStyle/>
                    <a:p>
                      <a:r>
                        <a:rPr lang="zh-CN" altLang="en-US" dirty="0"/>
                        <a:t>评审组提出意见</a:t>
                      </a:r>
                    </a:p>
                  </a:txBody>
                  <a:tcPr/>
                </a:tc>
                <a:tc>
                  <a:txBody>
                    <a:bodyPr/>
                    <a:lstStyle/>
                    <a:p>
                      <a:r>
                        <a:rPr lang="zh-CN" altLang="en-US" dirty="0"/>
                        <a:t>处理方式</a:t>
                      </a:r>
                    </a:p>
                  </a:txBody>
                  <a:tcPr/>
                </a:tc>
                <a:tc>
                  <a:txBody>
                    <a:bodyPr/>
                    <a:lstStyle/>
                    <a:p>
                      <a:r>
                        <a:rPr lang="zh-CN" altLang="en-US" dirty="0"/>
                        <a:t>原因</a:t>
                      </a:r>
                    </a:p>
                  </a:txBody>
                  <a:tcPr/>
                </a:tc>
                <a:extLst>
                  <a:ext uri="{0D108BD9-81ED-4DB2-BD59-A6C34878D82A}">
                    <a16:rowId xmlns:a16="http://schemas.microsoft.com/office/drawing/2014/main" val="1621415449"/>
                  </a:ext>
                </a:extLst>
              </a:tr>
              <a:tr h="378259">
                <a:tc>
                  <a:txBody>
                    <a:bodyPr/>
                    <a:lstStyle/>
                    <a:p>
                      <a:r>
                        <a:rPr lang="zh-CN" altLang="en-US" dirty="0"/>
                        <a:t>稳定性要求过低</a:t>
                      </a:r>
                    </a:p>
                  </a:txBody>
                  <a:tcPr/>
                </a:tc>
                <a:tc>
                  <a:txBody>
                    <a:bodyPr/>
                    <a:lstStyle/>
                    <a:p>
                      <a:r>
                        <a:rPr lang="zh-CN" altLang="en-US" dirty="0"/>
                        <a:t>不接受</a:t>
                      </a:r>
                    </a:p>
                  </a:txBody>
                  <a:tcPr/>
                </a:tc>
                <a:tc>
                  <a:txBody>
                    <a:bodyPr/>
                    <a:lstStyle/>
                    <a:p>
                      <a:r>
                        <a:rPr lang="zh-CN" altLang="en-US" dirty="0"/>
                        <a:t>我们认为</a:t>
                      </a:r>
                      <a:r>
                        <a:rPr lang="en-US" altLang="zh-CN" dirty="0"/>
                        <a:t>2</a:t>
                      </a:r>
                      <a:r>
                        <a:rPr lang="zh-CN" altLang="en-US" dirty="0"/>
                        <a:t>小时足够</a:t>
                      </a:r>
                    </a:p>
                  </a:txBody>
                  <a:tcPr/>
                </a:tc>
                <a:extLst>
                  <a:ext uri="{0D108BD9-81ED-4DB2-BD59-A6C34878D82A}">
                    <a16:rowId xmlns:a16="http://schemas.microsoft.com/office/drawing/2014/main" val="2338414576"/>
                  </a:ext>
                </a:extLst>
              </a:tr>
              <a:tr h="461639">
                <a:tc>
                  <a:txBody>
                    <a:bodyPr/>
                    <a:lstStyle/>
                    <a:p>
                      <a:r>
                        <a:rPr lang="en-US" altLang="zh-CN" dirty="0"/>
                        <a:t>5.3.5 </a:t>
                      </a:r>
                      <a:r>
                        <a:rPr lang="zh-CN" altLang="en-US" dirty="0"/>
                        <a:t>节 </a:t>
                      </a:r>
                    </a:p>
                  </a:txBody>
                  <a:tcPr/>
                </a:tc>
                <a:tc>
                  <a:txBody>
                    <a:bodyPr/>
                    <a:lstStyle/>
                    <a:p>
                      <a:r>
                        <a:rPr lang="zh-CN" altLang="en-US" dirty="0"/>
                        <a:t>不接受</a:t>
                      </a:r>
                    </a:p>
                  </a:txBody>
                  <a:tcPr/>
                </a:tc>
                <a:tc>
                  <a:txBody>
                    <a:bodyPr/>
                    <a:lstStyle/>
                    <a:p>
                      <a:r>
                        <a:rPr lang="zh-CN" altLang="en-US" dirty="0"/>
                        <a:t>我们希望需求文档尽可能明确我们的性能领域和目标任务，而非求全责备</a:t>
                      </a:r>
                    </a:p>
                  </a:txBody>
                  <a:tcPr/>
                </a:tc>
                <a:extLst>
                  <a:ext uri="{0D108BD9-81ED-4DB2-BD59-A6C34878D82A}">
                    <a16:rowId xmlns:a16="http://schemas.microsoft.com/office/drawing/2014/main" val="2109441610"/>
                  </a:ext>
                </a:extLst>
              </a:tr>
            </a:tbl>
          </a:graphicData>
        </a:graphic>
      </p:graphicFrame>
      <p:sp>
        <p:nvSpPr>
          <p:cNvPr id="9" name="文本框 8">
            <a:extLst>
              <a:ext uri="{FF2B5EF4-FFF2-40B4-BE49-F238E27FC236}">
                <a16:creationId xmlns:a16="http://schemas.microsoft.com/office/drawing/2014/main" id="{1EDBD751-A5D6-4E26-AC01-7A99EF8785A7}"/>
              </a:ext>
            </a:extLst>
          </p:cNvPr>
          <p:cNvSpPr txBox="1"/>
          <p:nvPr/>
        </p:nvSpPr>
        <p:spPr>
          <a:xfrm>
            <a:off x="142045" y="3243083"/>
            <a:ext cx="4279035" cy="461665"/>
          </a:xfrm>
          <a:prstGeom prst="rect">
            <a:avLst/>
          </a:prstGeom>
          <a:noFill/>
        </p:spPr>
        <p:txBody>
          <a:bodyPr wrap="square" rtlCol="0">
            <a:spAutoFit/>
          </a:bodyPr>
          <a:lstStyle/>
          <a:p>
            <a:r>
              <a:rPr lang="zh-CN" altLang="en-US" dirty="0"/>
              <a:t>接受</a:t>
            </a:r>
            <a:r>
              <a:rPr lang="en-US" altLang="zh-CN" dirty="0"/>
              <a:t>6</a:t>
            </a:r>
            <a:r>
              <a:rPr lang="zh-CN" altLang="en-US" dirty="0"/>
              <a:t>条，拒绝</a:t>
            </a:r>
            <a:r>
              <a:rPr lang="en-US" altLang="zh-CN" dirty="0"/>
              <a:t>10</a:t>
            </a:r>
            <a:r>
              <a:rPr lang="zh-CN" altLang="en-US" dirty="0"/>
              <a:t>条，接受率</a:t>
            </a:r>
            <a:r>
              <a:rPr lang="zh-CN" altLang="en-US" sz="2400" b="1" dirty="0">
                <a:solidFill>
                  <a:srgbClr val="FF0000"/>
                </a:solidFill>
              </a:rPr>
              <a:t>较高</a:t>
            </a:r>
            <a:endParaRPr lang="zh-CN" altLang="en-US" b="1" dirty="0">
              <a:solidFill>
                <a:srgbClr val="FF0000"/>
              </a:solidFill>
            </a:endParaRPr>
          </a:p>
        </p:txBody>
      </p:sp>
      <p:sp>
        <p:nvSpPr>
          <p:cNvPr id="2" name="文本框 1">
            <a:extLst>
              <a:ext uri="{FF2B5EF4-FFF2-40B4-BE49-F238E27FC236}">
                <a16:creationId xmlns:a16="http://schemas.microsoft.com/office/drawing/2014/main" id="{D257F4EE-5049-4BDF-9C97-B2D7108F0B70}"/>
              </a:ext>
            </a:extLst>
          </p:cNvPr>
          <p:cNvSpPr txBox="1"/>
          <p:nvPr/>
        </p:nvSpPr>
        <p:spPr>
          <a:xfrm>
            <a:off x="1500326" y="4154750"/>
            <a:ext cx="4944862" cy="954107"/>
          </a:xfrm>
          <a:prstGeom prst="rect">
            <a:avLst/>
          </a:prstGeom>
          <a:noFill/>
        </p:spPr>
        <p:txBody>
          <a:bodyPr wrap="square" rtlCol="0">
            <a:spAutoFit/>
          </a:bodyPr>
          <a:lstStyle/>
          <a:p>
            <a:r>
              <a:rPr lang="zh-CN" altLang="en-US" dirty="0"/>
              <a:t>我们认为两个评审组中的评审清单有一点做的比较好，在部分的评审意见中给出了</a:t>
            </a:r>
            <a:r>
              <a:rPr lang="zh-CN" altLang="en-US" sz="2000" b="1" dirty="0"/>
              <a:t>具体</a:t>
            </a:r>
            <a:r>
              <a:rPr lang="zh-CN" altLang="en-US" dirty="0"/>
              <a:t>的修改意见，这一点值得我们学习</a:t>
            </a:r>
          </a:p>
        </p:txBody>
      </p:sp>
    </p:spTree>
    <p:extLst>
      <p:ext uri="{BB962C8B-B14F-4D97-AF65-F5344CB8AC3E}">
        <p14:creationId xmlns:p14="http://schemas.microsoft.com/office/powerpoint/2010/main" val="497588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需求改进</a:t>
            </a:r>
            <a:r>
              <a:rPr lang="en-US" altLang="zh-CN" sz="3200" b="1" dirty="0"/>
              <a:t>B</a:t>
            </a:r>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8" name="表格 7">
            <a:extLst>
              <a:ext uri="{FF2B5EF4-FFF2-40B4-BE49-F238E27FC236}">
                <a16:creationId xmlns:a16="http://schemas.microsoft.com/office/drawing/2014/main" id="{147E7AA4-750F-4E4B-AA60-9D307F2BF91B}"/>
              </a:ext>
            </a:extLst>
          </p:cNvPr>
          <p:cNvGraphicFramePr>
            <a:graphicFrameLocks noGrp="1"/>
          </p:cNvGraphicFramePr>
          <p:nvPr>
            <p:extLst>
              <p:ext uri="{D42A27DB-BD31-4B8C-83A1-F6EECF244321}">
                <p14:modId xmlns:p14="http://schemas.microsoft.com/office/powerpoint/2010/main" val="4132555982"/>
              </p:ext>
            </p:extLst>
          </p:nvPr>
        </p:nvGraphicFramePr>
        <p:xfrm>
          <a:off x="142045" y="738070"/>
          <a:ext cx="8819075" cy="5420360"/>
        </p:xfrm>
        <a:graphic>
          <a:graphicData uri="http://schemas.openxmlformats.org/drawingml/2006/table">
            <a:tbl>
              <a:tblPr firstRow="1" bandRow="1">
                <a:tableStyleId>{5C22544A-7EE6-4342-B048-85BDC9FD1C3A}</a:tableStyleId>
              </a:tblPr>
              <a:tblGrid>
                <a:gridCol w="652914">
                  <a:extLst>
                    <a:ext uri="{9D8B030D-6E8A-4147-A177-3AD203B41FA5}">
                      <a16:colId xmlns:a16="http://schemas.microsoft.com/office/drawing/2014/main" val="925548192"/>
                    </a:ext>
                  </a:extLst>
                </a:gridCol>
                <a:gridCol w="4520417">
                  <a:extLst>
                    <a:ext uri="{9D8B030D-6E8A-4147-A177-3AD203B41FA5}">
                      <a16:colId xmlns:a16="http://schemas.microsoft.com/office/drawing/2014/main" val="2677395226"/>
                    </a:ext>
                  </a:extLst>
                </a:gridCol>
                <a:gridCol w="2640378">
                  <a:extLst>
                    <a:ext uri="{9D8B030D-6E8A-4147-A177-3AD203B41FA5}">
                      <a16:colId xmlns:a16="http://schemas.microsoft.com/office/drawing/2014/main" val="1693890256"/>
                    </a:ext>
                  </a:extLst>
                </a:gridCol>
                <a:gridCol w="1005366">
                  <a:extLst>
                    <a:ext uri="{9D8B030D-6E8A-4147-A177-3AD203B41FA5}">
                      <a16:colId xmlns:a16="http://schemas.microsoft.com/office/drawing/2014/main" val="763550425"/>
                    </a:ext>
                  </a:extLst>
                </a:gridCol>
              </a:tblGrid>
              <a:tr h="0">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序号</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评审提出的意见</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修改</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修改工作量</a:t>
                      </a:r>
                    </a:p>
                  </a:txBody>
                  <a:tcPr/>
                </a:tc>
                <a:extLst>
                  <a:ext uri="{0D108BD9-81ED-4DB2-BD59-A6C34878D82A}">
                    <a16:rowId xmlns:a16="http://schemas.microsoft.com/office/drawing/2014/main" val="1686006051"/>
                  </a:ext>
                </a:extLst>
              </a:tr>
              <a:tr h="430306">
                <a:tc>
                  <a:txBody>
                    <a:bodyPr/>
                    <a:lstStyle/>
                    <a:p>
                      <a:pPr marL="0" lvl="0" indent="0" algn="l">
                        <a:spcAft>
                          <a:spcPts val="0"/>
                        </a:spcAft>
                        <a:buFont typeface="+mj-lt"/>
                        <a:buNone/>
                      </a:pPr>
                      <a:r>
                        <a:rPr lang="en-US" altLang="zh-CN">
                          <a:latin typeface="Times New Roman" panose="02020603050405020304" pitchFamily="18" charset="0"/>
                          <a:ea typeface="宋体" panose="02010600030101010101" pitchFamily="2" charset="-122"/>
                          <a:cs typeface="Times New Roman" panose="02020603050405020304" pitchFamily="18" charset="0"/>
                        </a:rPr>
                        <a:t>2</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符号使用规范不一致，包括以下两点：</a:t>
                      </a:r>
                    </a:p>
                    <a:p>
                      <a:pPr marL="342900" lvl="0" indent="-342900" algn="l">
                        <a:spcAft>
                          <a:spcPts val="0"/>
                        </a:spcAft>
                        <a:buFont typeface="+mj-lt"/>
                        <a:buAutoNum type="arabicPeriod"/>
                      </a:pP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如图所示：</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如图所示。</a:t>
                      </a:r>
                      <a:r>
                        <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l">
                        <a:spcAft>
                          <a:spcPts val="0"/>
                        </a:spcAft>
                        <a:buFont typeface="+mj-lt"/>
                        <a:buAutoNum type="arabicPeriod"/>
                      </a:pPr>
                      <a:r>
                        <a:rPr lang="zh-CN" altLang="zh-CN" sz="1800" kern="100">
                          <a:effectLst/>
                          <a:latin typeface="Times New Roman" panose="02020603050405020304" pitchFamily="18" charset="0"/>
                          <a:ea typeface="宋体" panose="02010600030101010101" pitchFamily="2" charset="-122"/>
                          <a:cs typeface="Times New Roman" panose="02020603050405020304" pitchFamily="18" charset="0"/>
                        </a:rPr>
                        <a:t>举例时有的地方使用的是顿号分隔，有的地方使用逗号分隔。</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对于</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，文中一共出现</a:t>
                      </a:r>
                      <a:r>
                        <a:rPr lang="en-US" altLang="zh-CN">
                          <a:latin typeface="Times New Roman" panose="02020603050405020304" pitchFamily="18" charset="0"/>
                          <a:ea typeface="宋体" panose="02010600030101010101" pitchFamily="2" charset="-122"/>
                          <a:cs typeface="Times New Roman" panose="02020603050405020304" pitchFamily="18" charset="0"/>
                        </a:rPr>
                        <a:t>4</a:t>
                      </a:r>
                      <a:r>
                        <a:rPr lang="zh-CN" altLang="en-US">
                          <a:latin typeface="Times New Roman" panose="02020603050405020304" pitchFamily="18" charset="0"/>
                          <a:ea typeface="宋体" panose="02010600030101010101" pitchFamily="2" charset="-122"/>
                          <a:cs typeface="Times New Roman" panose="02020603050405020304" pitchFamily="18" charset="0"/>
                        </a:rPr>
                        <a:t>处，均改为句号</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对于</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，拒绝</a:t>
                      </a:r>
                    </a:p>
                  </a:txBody>
                  <a:tcPr/>
                </a:tc>
                <a:tc rowSpan="5">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0.5</a:t>
                      </a:r>
                      <a:r>
                        <a:rPr lang="zh-CN" altLang="en-US">
                          <a:latin typeface="Times New Roman" panose="02020603050405020304" pitchFamily="18" charset="0"/>
                          <a:ea typeface="宋体" panose="02010600030101010101" pitchFamily="2" charset="-122"/>
                          <a:cs typeface="Times New Roman" panose="02020603050405020304" pitchFamily="18" charset="0"/>
                        </a:rPr>
                        <a:t>人时</a:t>
                      </a:r>
                    </a:p>
                  </a:txBody>
                  <a:tcPr/>
                </a:tc>
                <a:extLst>
                  <a:ext uri="{0D108BD9-81ED-4DB2-BD59-A6C34878D82A}">
                    <a16:rowId xmlns:a16="http://schemas.microsoft.com/office/drawing/2014/main" val="3197919106"/>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3</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没有页码</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加上页码</a:t>
                      </a:r>
                    </a:p>
                  </a:txBody>
                  <a:tcPr/>
                </a:tc>
                <a:tc vMerge="1">
                  <a:txBody>
                    <a:bodyPr/>
                    <a:lstStyle/>
                    <a:p>
                      <a:endParaRPr lang="zh-CN" altLang="en-US"/>
                    </a:p>
                  </a:txBody>
                  <a:tcPr/>
                </a:tc>
                <a:extLst>
                  <a:ext uri="{0D108BD9-81ED-4DB2-BD59-A6C34878D82A}">
                    <a16:rowId xmlns:a16="http://schemas.microsoft.com/office/drawing/2014/main" val="2737154755"/>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4</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封面有页眉线</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去掉封面页眉线</a:t>
                      </a:r>
                    </a:p>
                  </a:txBody>
                  <a:tcPr/>
                </a:tc>
                <a:tc vMerge="1">
                  <a:txBody>
                    <a:bodyPr/>
                    <a:lstStyle/>
                    <a:p>
                      <a:endParaRPr lang="zh-CN" altLang="en-US"/>
                    </a:p>
                  </a:txBody>
                  <a:tcPr/>
                </a:tc>
                <a:extLst>
                  <a:ext uri="{0D108BD9-81ED-4DB2-BD59-A6C34878D82A}">
                    <a16:rowId xmlns:a16="http://schemas.microsoft.com/office/drawing/2014/main" val="2955938893"/>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5</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语句问题</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修改评审中提出的语病</a:t>
                      </a:r>
                    </a:p>
                  </a:txBody>
                  <a:tcPr/>
                </a:tc>
                <a:tc vMerge="1">
                  <a:txBody>
                    <a:bodyPr/>
                    <a:lstStyle/>
                    <a:p>
                      <a:endParaRPr lang="zh-CN" altLang="en-US"/>
                    </a:p>
                  </a:txBody>
                  <a:tcPr/>
                </a:tc>
                <a:extLst>
                  <a:ext uri="{0D108BD9-81ED-4DB2-BD59-A6C34878D82A}">
                    <a16:rowId xmlns:a16="http://schemas.microsoft.com/office/drawing/2014/main" val="4128284113"/>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6</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术语未排序</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将术语按出现顺序排序</a:t>
                      </a:r>
                    </a:p>
                  </a:txBody>
                  <a:tcPr/>
                </a:tc>
                <a:tc vMerge="1">
                  <a:txBody>
                    <a:bodyPr/>
                    <a:lstStyle/>
                    <a:p>
                      <a:endParaRPr lang="zh-CN" altLang="en-US"/>
                    </a:p>
                  </a:txBody>
                  <a:tcPr/>
                </a:tc>
                <a:extLst>
                  <a:ext uri="{0D108BD9-81ED-4DB2-BD59-A6C34878D82A}">
                    <a16:rowId xmlns:a16="http://schemas.microsoft.com/office/drawing/2014/main" val="874002809"/>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7</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图表问题：</a:t>
                      </a:r>
                    </a:p>
                    <a:p>
                      <a:pPr marL="342900" indent="-342900">
                        <a:buFont typeface="+mj-lt"/>
                        <a:buAutoNum type="arabicPeriod"/>
                      </a:pPr>
                      <a:r>
                        <a:rPr lang="en-US" altLang="zh-CN">
                          <a:latin typeface="Times New Roman" panose="02020603050405020304" pitchFamily="18" charset="0"/>
                          <a:ea typeface="宋体" panose="02010600030101010101" pitchFamily="2" charset="-122"/>
                          <a:cs typeface="Times New Roman" panose="02020603050405020304" pitchFamily="18" charset="0"/>
                        </a:rPr>
                        <a:t>4.2</a:t>
                      </a:r>
                      <a:r>
                        <a:rPr lang="zh-CN" altLang="en-US">
                          <a:latin typeface="Times New Roman" panose="02020603050405020304" pitchFamily="18" charset="0"/>
                          <a:ea typeface="宋体" panose="02010600030101010101" pitchFamily="2" charset="-122"/>
                          <a:cs typeface="Times New Roman" panose="02020603050405020304" pitchFamily="18" charset="0"/>
                        </a:rPr>
                        <a:t>节开始的图表都未引用 </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mj-lt"/>
                        <a:buAutoNum type="arabicPeriod"/>
                      </a:pPr>
                      <a:r>
                        <a:rPr lang="zh-CN" altLang="en-US">
                          <a:latin typeface="Times New Roman" panose="02020603050405020304" pitchFamily="18" charset="0"/>
                          <a:ea typeface="宋体" panose="02010600030101010101" pitchFamily="2" charset="-122"/>
                          <a:cs typeface="Times New Roman" panose="02020603050405020304" pitchFamily="18" charset="0"/>
                        </a:rPr>
                        <a:t>图</a:t>
                      </a:r>
                      <a:r>
                        <a:rPr lang="en-US" altLang="zh-CN">
                          <a:latin typeface="Times New Roman" panose="02020603050405020304" pitchFamily="18" charset="0"/>
                          <a:ea typeface="宋体" panose="02010600030101010101" pitchFamily="2" charset="-122"/>
                          <a:cs typeface="Times New Roman" panose="02020603050405020304" pitchFamily="18" charset="0"/>
                        </a:rPr>
                        <a:t>5</a:t>
                      </a:r>
                      <a:r>
                        <a:rPr lang="zh-CN" altLang="en-US">
                          <a:latin typeface="Times New Roman" panose="02020603050405020304" pitchFamily="18" charset="0"/>
                          <a:ea typeface="宋体" panose="02010600030101010101" pitchFamily="2" charset="-122"/>
                          <a:cs typeface="Times New Roman" panose="02020603050405020304" pitchFamily="18" charset="0"/>
                        </a:rPr>
                        <a:t>未居中</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mj-lt"/>
                        <a:buAutoNum type="arabicPeriod"/>
                      </a:pPr>
                      <a:r>
                        <a:rPr lang="zh-CN" altLang="en-US">
                          <a:latin typeface="Times New Roman" panose="02020603050405020304" pitchFamily="18" charset="0"/>
                          <a:ea typeface="宋体" panose="02010600030101010101" pitchFamily="2" charset="-122"/>
                          <a:cs typeface="Times New Roman" panose="02020603050405020304" pitchFamily="18" charset="0"/>
                        </a:rPr>
                        <a:t>居中的图都有缩进</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mj-lt"/>
                        <a:buAutoNum type="arabicPeriod"/>
                      </a:pPr>
                      <a:r>
                        <a:rPr lang="zh-CN" altLang="en-US">
                          <a:latin typeface="Times New Roman" panose="02020603050405020304" pitchFamily="18" charset="0"/>
                          <a:ea typeface="宋体" panose="02010600030101010101" pitchFamily="2" charset="-122"/>
                          <a:cs typeface="Times New Roman" panose="02020603050405020304" pitchFamily="18" charset="0"/>
                        </a:rPr>
                        <a:t>图</a:t>
                      </a:r>
                      <a:r>
                        <a:rPr lang="en-US" altLang="zh-CN">
                          <a:latin typeface="Times New Roman" panose="02020603050405020304" pitchFamily="18" charset="0"/>
                          <a:ea typeface="宋体" panose="02010600030101010101" pitchFamily="2" charset="-122"/>
                          <a:cs typeface="Times New Roman" panose="02020603050405020304" pitchFamily="18" charset="0"/>
                        </a:rPr>
                        <a:t>18</a:t>
                      </a:r>
                      <a:r>
                        <a:rPr lang="zh-CN" altLang="en-US">
                          <a:latin typeface="Times New Roman" panose="02020603050405020304" pitchFamily="18" charset="0"/>
                          <a:ea typeface="宋体" panose="02010600030101010101" pitchFamily="2" charset="-122"/>
                          <a:cs typeface="Times New Roman" panose="02020603050405020304" pitchFamily="18" charset="0"/>
                        </a:rPr>
                        <a:t>标题错误</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mj-lt"/>
                        <a:buAutoNum type="arabicPeriod"/>
                      </a:pPr>
                      <a:r>
                        <a:rPr lang="zh-CN" altLang="en-US">
                          <a:latin typeface="Times New Roman" panose="02020603050405020304" pitchFamily="18" charset="0"/>
                          <a:ea typeface="宋体" panose="02010600030101010101" pitchFamily="2" charset="-122"/>
                          <a:cs typeface="Times New Roman" panose="02020603050405020304" pitchFamily="18" charset="0"/>
                        </a:rPr>
                        <a:t>图</a:t>
                      </a:r>
                      <a:r>
                        <a:rPr lang="en-US" altLang="zh-CN">
                          <a:latin typeface="Times New Roman" panose="02020603050405020304" pitchFamily="18" charset="0"/>
                          <a:ea typeface="宋体" panose="02010600030101010101" pitchFamily="2" charset="-122"/>
                          <a:cs typeface="Times New Roman" panose="02020603050405020304" pitchFamily="18" charset="0"/>
                        </a:rPr>
                        <a:t>5 </a:t>
                      </a:r>
                      <a:r>
                        <a:rPr lang="zh-CN" altLang="en-US">
                          <a:latin typeface="Times New Roman" panose="02020603050405020304" pitchFamily="18" charset="0"/>
                          <a:ea typeface="宋体" panose="02010600030101010101" pitchFamily="2" charset="-122"/>
                          <a:cs typeface="Times New Roman" panose="02020603050405020304" pitchFamily="18" charset="0"/>
                        </a:rPr>
                        <a:t>中的标识错位</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对于</a:t>
                      </a:r>
                      <a:r>
                        <a:rPr lang="en-US" altLang="zh-CN">
                          <a:latin typeface="Times New Roman" panose="02020603050405020304" pitchFamily="18" charset="0"/>
                          <a:ea typeface="宋体" panose="02010600030101010101" pitchFamily="2" charset="-122"/>
                          <a:cs typeface="Times New Roman" panose="02020603050405020304" pitchFamily="18" charset="0"/>
                        </a:rPr>
                        <a:t>1,2,4,5</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将图均加上引用，修改图格式错误</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r>
                        <a:rPr lang="zh-CN" altLang="en-US">
                          <a:latin typeface="Times New Roman" panose="02020603050405020304" pitchFamily="18" charset="0"/>
                          <a:ea typeface="宋体" panose="02010600030101010101" pitchFamily="2" charset="-122"/>
                          <a:cs typeface="Times New Roman" panose="02020603050405020304" pitchFamily="18" charset="0"/>
                        </a:rPr>
                        <a:t>对于</a:t>
                      </a:r>
                      <a:r>
                        <a:rPr lang="en-US" altLang="zh-CN">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，拒绝</a:t>
                      </a:r>
                    </a:p>
                  </a:txBody>
                  <a:tcPr/>
                </a:tc>
                <a:tc rowSpan="2">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0.5</a:t>
                      </a:r>
                      <a:r>
                        <a:rPr lang="zh-CN" altLang="en-US">
                          <a:latin typeface="Times New Roman" panose="02020603050405020304" pitchFamily="18" charset="0"/>
                          <a:ea typeface="宋体" panose="02010600030101010101" pitchFamily="2" charset="-122"/>
                          <a:cs typeface="Times New Roman" panose="02020603050405020304" pitchFamily="18" charset="0"/>
                        </a:rPr>
                        <a:t>人时</a:t>
                      </a:r>
                    </a:p>
                  </a:txBody>
                  <a:tcPr/>
                </a:tc>
                <a:extLst>
                  <a:ext uri="{0D108BD9-81ED-4DB2-BD59-A6C34878D82A}">
                    <a16:rowId xmlns:a16="http://schemas.microsoft.com/office/drawing/2014/main" val="1695936587"/>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8</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英文字母出现宋体</a:t>
                      </a: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统一为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Times New Roman</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vMerge="1">
                  <a:txBody>
                    <a:bodyPr/>
                    <a:lstStyle/>
                    <a:p>
                      <a:endParaRPr lang="zh-CN" altLang="en-US"/>
                    </a:p>
                  </a:txBody>
                  <a:tcPr/>
                </a:tc>
                <a:extLst>
                  <a:ext uri="{0D108BD9-81ED-4DB2-BD59-A6C34878D82A}">
                    <a16:rowId xmlns:a16="http://schemas.microsoft.com/office/drawing/2014/main" val="2354399543"/>
                  </a:ext>
                </a:extLst>
              </a:tr>
            </a:tbl>
          </a:graphicData>
        </a:graphic>
      </p:graphicFrame>
    </p:spTree>
    <p:extLst>
      <p:ext uri="{BB962C8B-B14F-4D97-AF65-F5344CB8AC3E}">
        <p14:creationId xmlns:p14="http://schemas.microsoft.com/office/powerpoint/2010/main" val="217454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需求改进</a:t>
            </a:r>
            <a:r>
              <a:rPr lang="en-US" altLang="zh-CN" sz="3200" b="1" dirty="0"/>
              <a:t>C</a:t>
            </a:r>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9" name="表格 8">
            <a:extLst>
              <a:ext uri="{FF2B5EF4-FFF2-40B4-BE49-F238E27FC236}">
                <a16:creationId xmlns:a16="http://schemas.microsoft.com/office/drawing/2014/main" id="{D92022D1-E595-4E1C-AA8D-13BC28B2C166}"/>
              </a:ext>
            </a:extLst>
          </p:cNvPr>
          <p:cNvGraphicFramePr>
            <a:graphicFrameLocks noGrp="1"/>
          </p:cNvGraphicFramePr>
          <p:nvPr>
            <p:extLst>
              <p:ext uri="{D42A27DB-BD31-4B8C-83A1-F6EECF244321}">
                <p14:modId xmlns:p14="http://schemas.microsoft.com/office/powerpoint/2010/main" val="160288684"/>
              </p:ext>
            </p:extLst>
          </p:nvPr>
        </p:nvGraphicFramePr>
        <p:xfrm>
          <a:off x="183978" y="1015496"/>
          <a:ext cx="8776044" cy="4824506"/>
        </p:xfrm>
        <a:graphic>
          <a:graphicData uri="http://schemas.openxmlformats.org/drawingml/2006/table">
            <a:tbl>
              <a:tblPr firstRow="1" bandRow="1">
                <a:tableStyleId>{5C22544A-7EE6-4342-B048-85BDC9FD1C3A}</a:tableStyleId>
              </a:tblPr>
              <a:tblGrid>
                <a:gridCol w="649728">
                  <a:extLst>
                    <a:ext uri="{9D8B030D-6E8A-4147-A177-3AD203B41FA5}">
                      <a16:colId xmlns:a16="http://schemas.microsoft.com/office/drawing/2014/main" val="925548192"/>
                    </a:ext>
                  </a:extLst>
                </a:gridCol>
                <a:gridCol w="3887803">
                  <a:extLst>
                    <a:ext uri="{9D8B030D-6E8A-4147-A177-3AD203B41FA5}">
                      <a16:colId xmlns:a16="http://schemas.microsoft.com/office/drawing/2014/main" val="2677395226"/>
                    </a:ext>
                  </a:extLst>
                </a:gridCol>
                <a:gridCol w="3238052">
                  <a:extLst>
                    <a:ext uri="{9D8B030D-6E8A-4147-A177-3AD203B41FA5}">
                      <a16:colId xmlns:a16="http://schemas.microsoft.com/office/drawing/2014/main" val="1693890256"/>
                    </a:ext>
                  </a:extLst>
                </a:gridCol>
                <a:gridCol w="1000461">
                  <a:extLst>
                    <a:ext uri="{9D8B030D-6E8A-4147-A177-3AD203B41FA5}">
                      <a16:colId xmlns:a16="http://schemas.microsoft.com/office/drawing/2014/main" val="763550425"/>
                    </a:ext>
                  </a:extLst>
                </a:gridCol>
              </a:tblGrid>
              <a:tr h="0">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序号</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评审提出的意见</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修改</a:t>
                      </a: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修改工作量</a:t>
                      </a:r>
                    </a:p>
                  </a:txBody>
                  <a:tcPr/>
                </a:tc>
                <a:extLst>
                  <a:ext uri="{0D108BD9-81ED-4DB2-BD59-A6C34878D82A}">
                    <a16:rowId xmlns:a16="http://schemas.microsoft.com/office/drawing/2014/main" val="1686006051"/>
                  </a:ext>
                </a:extLst>
              </a:tr>
              <a:tr h="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1</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版本变更记录未标注版本号</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根据</a:t>
                      </a:r>
                      <a:r>
                        <a:rPr lang="en-US" altLang="zh-CN">
                          <a:latin typeface="Times New Roman" panose="02020603050405020304" pitchFamily="18" charset="0"/>
                          <a:ea typeface="宋体" panose="02010600030101010101" pitchFamily="2" charset="-122"/>
                          <a:cs typeface="Times New Roman" panose="02020603050405020304" pitchFamily="18" charset="0"/>
                        </a:rPr>
                        <a:t>github</a:t>
                      </a:r>
                      <a:r>
                        <a:rPr lang="zh-CN" altLang="en-US">
                          <a:latin typeface="Times New Roman" panose="02020603050405020304" pitchFamily="18" charset="0"/>
                          <a:ea typeface="宋体" panose="02010600030101010101" pitchFamily="2" charset="-122"/>
                          <a:cs typeface="Times New Roman" panose="02020603050405020304" pitchFamily="18" charset="0"/>
                        </a:rPr>
                        <a:t>中</a:t>
                      </a:r>
                      <a:r>
                        <a:rPr lang="en-US" altLang="zh-CN">
                          <a:latin typeface="Times New Roman" panose="02020603050405020304" pitchFamily="18" charset="0"/>
                          <a:ea typeface="宋体" panose="02010600030101010101" pitchFamily="2" charset="-122"/>
                          <a:cs typeface="Times New Roman" panose="02020603050405020304" pitchFamily="18" charset="0"/>
                        </a:rPr>
                        <a:t>commit</a:t>
                      </a:r>
                      <a:r>
                        <a:rPr lang="zh-CN" altLang="en-US">
                          <a:latin typeface="Times New Roman" panose="02020603050405020304" pitchFamily="18" charset="0"/>
                          <a:ea typeface="宋体" panose="02010600030101010101" pitchFamily="2" charset="-122"/>
                          <a:cs typeface="Times New Roman" panose="02020603050405020304" pitchFamily="18" charset="0"/>
                        </a:rPr>
                        <a:t>内容补全版本号</a:t>
                      </a:r>
                    </a:p>
                  </a:txBody>
                  <a:tcPr/>
                </a:tc>
                <a:tc rowSpan="6">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0.5</a:t>
                      </a:r>
                      <a:r>
                        <a:rPr lang="zh-CN" altLang="en-US">
                          <a:latin typeface="Times New Roman" panose="02020603050405020304" pitchFamily="18" charset="0"/>
                          <a:ea typeface="宋体" panose="02010600030101010101" pitchFamily="2" charset="-122"/>
                          <a:cs typeface="Times New Roman" panose="02020603050405020304" pitchFamily="18" charset="0"/>
                        </a:rPr>
                        <a:t>人时</a:t>
                      </a:r>
                    </a:p>
                  </a:txBody>
                  <a:tcPr/>
                </a:tc>
                <a:extLst>
                  <a:ext uri="{0D108BD9-81ED-4DB2-BD59-A6C34878D82A}">
                    <a16:rowId xmlns:a16="http://schemas.microsoft.com/office/drawing/2014/main" val="117796776"/>
                  </a:ext>
                </a:extLst>
              </a:tr>
              <a:tr h="430306">
                <a:tc>
                  <a:txBody>
                    <a:bodyPr/>
                    <a:lstStyle/>
                    <a:p>
                      <a:pPr marL="0" lvl="0" indent="0" algn="l">
                        <a:spcAft>
                          <a:spcPts val="0"/>
                        </a:spcAft>
                        <a:buFont typeface="+mj-lt"/>
                        <a:buNone/>
                      </a:pPr>
                      <a:r>
                        <a:rPr lang="en-US" altLang="zh-CN">
                          <a:latin typeface="Times New Roman" panose="02020603050405020304" pitchFamily="18" charset="0"/>
                          <a:ea typeface="宋体" panose="02010600030101010101" pitchFamily="2" charset="-122"/>
                          <a:cs typeface="Times New Roman" panose="02020603050405020304" pitchFamily="18" charset="0"/>
                        </a:rPr>
                        <a:t>6</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algn="l">
                        <a:spcAft>
                          <a:spcPts val="0"/>
                        </a:spcAft>
                      </a:pPr>
                      <a:r>
                        <a:rPr lang="zh-CN" altLang="en-US" sz="1800" kern="120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kern="1200">
                          <a:effectLst/>
                          <a:latin typeface="Times New Roman" panose="02020603050405020304" pitchFamily="18" charset="0"/>
                          <a:ea typeface="宋体" panose="02010600030101010101" pitchFamily="2" charset="-122"/>
                          <a:cs typeface="Times New Roman" panose="02020603050405020304" pitchFamily="18" charset="0"/>
                        </a:rPr>
                        <a:t>用例图</a:t>
                      </a:r>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标签位置错乱</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重画用例图</a:t>
                      </a:r>
                    </a:p>
                  </a:txBody>
                  <a:tcPr/>
                </a:tc>
                <a:tc vMerge="1">
                  <a:txBody>
                    <a:bodyPr/>
                    <a:lstStyle/>
                    <a:p>
                      <a:endParaRPr lang="zh-CN" altLang="en-US"/>
                    </a:p>
                  </a:txBody>
                  <a:tcPr/>
                </a:tc>
                <a:extLst>
                  <a:ext uri="{0D108BD9-81ED-4DB2-BD59-A6C34878D82A}">
                    <a16:rowId xmlns:a16="http://schemas.microsoft.com/office/drawing/2014/main" val="3197919106"/>
                  </a:ext>
                </a:extLst>
              </a:tr>
              <a:tr h="370840">
                <a:tc>
                  <a: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对于python版本要求不清晰</a:t>
                      </a:r>
                      <a:r>
                        <a:rPr lang="zh-CN" altLang="en-US" sz="1800" kern="12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5.2.2节</a:t>
                      </a:r>
                      <a:endParaRPr lang="zh-CN" altLang="zh-CN" sz="1800" kern="120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python2.7版本及以上</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Python3.5</a:t>
                      </a:r>
                      <a:r>
                        <a:rPr lang="zh-CN" altLang="zh-CN" sz="1800" kern="12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版本及以上。</a:t>
                      </a:r>
                    </a:p>
                    <a:p>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vMerge="1">
                  <a:txBody>
                    <a:bodyPr/>
                    <a:lstStyle/>
                    <a:p>
                      <a:endParaRPr lang="zh-CN" altLang="en-US"/>
                    </a:p>
                  </a:txBody>
                  <a:tcPr/>
                </a:tc>
                <a:extLst>
                  <a:ext uri="{0D108BD9-81ED-4DB2-BD59-A6C34878D82A}">
                    <a16:rowId xmlns:a16="http://schemas.microsoft.com/office/drawing/2014/main" val="2737154755"/>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11</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未区分Ubuntu和其他Linux发行版本</a:t>
                      </a:r>
                      <a:r>
                        <a:rPr lang="zh-CN" altLang="en-US" sz="1800" kern="120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r>
                        <a:rPr lang="en-US" altLang="zh-CN">
                          <a:latin typeface="Times New Roman" panose="02020603050405020304" pitchFamily="18" charset="0"/>
                          <a:ea typeface="宋体" panose="02010600030101010101" pitchFamily="2" charset="-122"/>
                          <a:cs typeface="Times New Roman" panose="02020603050405020304" pitchFamily="18" charset="0"/>
                        </a:rPr>
                        <a:t>5.3.1</a:t>
                      </a:r>
                      <a:r>
                        <a:rPr lang="zh-CN" altLang="en-US">
                          <a:latin typeface="Times New Roman" panose="02020603050405020304" pitchFamily="18" charset="0"/>
                          <a:ea typeface="宋体" panose="02010600030101010101" pitchFamily="2" charset="-122"/>
                          <a:cs typeface="Times New Roman" panose="02020603050405020304" pitchFamily="18" charset="0"/>
                        </a:rPr>
                        <a:t>节</a:t>
                      </a:r>
                    </a:p>
                    <a:p>
                      <a:r>
                        <a:rPr lang="en-US" altLang="zh-CN">
                          <a:latin typeface="Times New Roman" panose="02020603050405020304" pitchFamily="18" charset="0"/>
                          <a:ea typeface="宋体" panose="02010600030101010101" pitchFamily="2" charset="-122"/>
                          <a:cs typeface="Times New Roman" panose="02020603050405020304" pitchFamily="18" charset="0"/>
                        </a:rPr>
                        <a:t>Ubuntu</a:t>
                      </a:r>
                      <a:r>
                        <a:rPr lang="zh-CN" altLang="en-US">
                          <a:latin typeface="Times New Roman" panose="02020603050405020304" pitchFamily="18" charset="0"/>
                          <a:ea typeface="宋体" panose="02010600030101010101" pitchFamily="2" charset="-122"/>
                          <a:cs typeface="Times New Roman" panose="02020603050405020304" pitchFamily="18" charset="0"/>
                        </a:rPr>
                        <a:t>等主流</a:t>
                      </a:r>
                      <a:r>
                        <a:rPr lang="en-US" altLang="zh-CN">
                          <a:latin typeface="Times New Roman" panose="02020603050405020304" pitchFamily="18" charset="0"/>
                          <a:ea typeface="宋体" panose="02010600030101010101" pitchFamily="2" charset="-122"/>
                          <a:cs typeface="Times New Roman" panose="02020603050405020304" pitchFamily="18" charset="0"/>
                        </a:rPr>
                        <a:t>Linux</a:t>
                      </a:r>
                      <a:r>
                        <a:rPr lang="zh-CN" altLang="en-US">
                          <a:latin typeface="Times New Roman" panose="02020603050405020304" pitchFamily="18" charset="0"/>
                          <a:ea typeface="宋体" panose="02010600030101010101" pitchFamily="2" charset="-122"/>
                          <a:cs typeface="Times New Roman" panose="02020603050405020304" pitchFamily="18" charset="0"/>
                        </a:rPr>
                        <a:t>发行版系统，支持版本包括：</a:t>
                      </a:r>
                      <a:r>
                        <a:rPr lang="en-US" altLang="zh-CN">
                          <a:latin typeface="Times New Roman" panose="02020603050405020304" pitchFamily="18" charset="0"/>
                          <a:ea typeface="宋体" panose="02010600030101010101" pitchFamily="2" charset="-122"/>
                          <a:cs typeface="Times New Roman" panose="02020603050405020304" pitchFamily="18" charset="0"/>
                        </a:rPr>
                        <a:t>Ubuntu 14.04</a:t>
                      </a:r>
                      <a:r>
                        <a:rPr lang="zh-CN" altLang="en-US">
                          <a:latin typeface="Times New Roman" panose="02020603050405020304" pitchFamily="18" charset="0"/>
                          <a:ea typeface="宋体" panose="02010600030101010101" pitchFamily="2" charset="-122"/>
                          <a:cs typeface="Times New Roman" panose="02020603050405020304" pitchFamily="18" charset="0"/>
                        </a:rPr>
                        <a:t>及以上。</a:t>
                      </a:r>
                    </a:p>
                  </a:txBody>
                  <a:tcPr/>
                </a:tc>
                <a:tc>
                  <a:txBody>
                    <a:bodyPr/>
                    <a:lstStyle/>
                    <a:p>
                      <a:r>
                        <a:rPr lang="en-US" altLang="zh-CN" sz="1800" kern="12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Ubuntu Linux</a:t>
                      </a:r>
                      <a:r>
                        <a:rPr lang="zh-CN" altLang="zh-CN" sz="1800" kern="12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，支持版本包括：</a:t>
                      </a:r>
                      <a:r>
                        <a:rPr lang="en-US" altLang="zh-CN" sz="1800" kern="12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Ubuntu 14.04</a:t>
                      </a:r>
                      <a:r>
                        <a:rPr lang="zh-CN" altLang="zh-CN" sz="1800" kern="120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及以上。</a:t>
                      </a:r>
                    </a:p>
                  </a:txBody>
                  <a:tcPr/>
                </a:tc>
                <a:tc vMerge="1">
                  <a:txBody>
                    <a:bodyPr/>
                    <a:lstStyle/>
                    <a:p>
                      <a:endParaRPr lang="zh-CN" altLang="en-US"/>
                    </a:p>
                  </a:txBody>
                  <a:tcPr/>
                </a:tc>
                <a:extLst>
                  <a:ext uri="{0D108BD9-81ED-4DB2-BD59-A6C34878D82A}">
                    <a16:rowId xmlns:a16="http://schemas.microsoft.com/office/drawing/2014/main" val="2955938893"/>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15</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zh-CN" sz="1800" kern="1200">
                          <a:effectLst/>
                          <a:latin typeface="Times New Roman" panose="02020603050405020304" pitchFamily="18" charset="0"/>
                          <a:ea typeface="宋体" panose="02010600030101010101" pitchFamily="2" charset="-122"/>
                          <a:cs typeface="Times New Roman" panose="02020603050405020304" pitchFamily="18" charset="0"/>
                        </a:rPr>
                        <a:t>技术路线等内容不应出现在软件需求规格说明书</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删去该章节</a:t>
                      </a:r>
                    </a:p>
                  </a:txBody>
                  <a:tcPr/>
                </a:tc>
                <a:tc vMerge="1">
                  <a:txBody>
                    <a:bodyPr/>
                    <a:lstStyle/>
                    <a:p>
                      <a:endParaRPr lang="zh-CN" altLang="en-US"/>
                    </a:p>
                  </a:txBody>
                  <a:tcPr/>
                </a:tc>
                <a:extLst>
                  <a:ext uri="{0D108BD9-81ED-4DB2-BD59-A6C34878D82A}">
                    <a16:rowId xmlns:a16="http://schemas.microsoft.com/office/drawing/2014/main" val="4128284113"/>
                  </a:ext>
                </a:extLst>
              </a:tr>
              <a:tr h="370840">
                <a:tc>
                  <a:txBody>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16</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txBody>
                  <a:tcPr/>
                </a:tc>
                <a:tc>
                  <a:txBody>
                    <a:bodyPr/>
                    <a:lstStyle/>
                    <a:p>
                      <a:r>
                        <a:rPr lang="en-US" altLang="zh-CN" sz="1800" kern="1200">
                          <a:effectLst/>
                          <a:latin typeface="Times New Roman" panose="02020603050405020304" pitchFamily="18" charset="0"/>
                          <a:ea typeface="宋体" panose="02010600030101010101" pitchFamily="2" charset="-122"/>
                          <a:cs typeface="Times New Roman" panose="02020603050405020304" pitchFamily="18" charset="0"/>
                        </a:rPr>
                        <a:t>声明与表格的命名方式不一致</a:t>
                      </a:r>
                    </a:p>
                  </a:txBody>
                  <a:tcPr/>
                </a:tc>
                <a:tc>
                  <a: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修改声明</a:t>
                      </a:r>
                    </a:p>
                  </a:txBody>
                  <a:tcPr/>
                </a:tc>
                <a:tc vMerge="1">
                  <a:txBody>
                    <a:bodyPr/>
                    <a:lstStyle/>
                    <a:p>
                      <a:endParaRPr lang="zh-CN" altLang="en-US"/>
                    </a:p>
                  </a:txBody>
                  <a:tcPr/>
                </a:tc>
                <a:extLst>
                  <a:ext uri="{0D108BD9-81ED-4DB2-BD59-A6C34878D82A}">
                    <a16:rowId xmlns:a16="http://schemas.microsoft.com/office/drawing/2014/main" val="874002809"/>
                  </a:ext>
                </a:extLst>
              </a:tr>
            </a:tbl>
          </a:graphicData>
        </a:graphic>
      </p:graphicFrame>
    </p:spTree>
    <p:extLst>
      <p:ext uri="{BB962C8B-B14F-4D97-AF65-F5344CB8AC3E}">
        <p14:creationId xmlns:p14="http://schemas.microsoft.com/office/powerpoint/2010/main" val="160358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D101A0-35BA-4542-A3E9-45E968F65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463" y="1782850"/>
            <a:ext cx="2882537" cy="3674876"/>
          </a:xfrm>
          <a:prstGeom prst="rect">
            <a:avLst/>
          </a:prstGeom>
        </p:spPr>
      </p:pic>
      <p:sp>
        <p:nvSpPr>
          <p:cNvPr id="9" name="矩形: 剪去对角 8">
            <a:extLst>
              <a:ext uri="{FF2B5EF4-FFF2-40B4-BE49-F238E27FC236}">
                <a16:creationId xmlns:a16="http://schemas.microsoft.com/office/drawing/2014/main" id="{E26F74C3-E309-4C50-BB9F-A6ABED107B02}"/>
              </a:ext>
            </a:extLst>
          </p:cNvPr>
          <p:cNvSpPr/>
          <p:nvPr/>
        </p:nvSpPr>
        <p:spPr>
          <a:xfrm>
            <a:off x="382848" y="2576743"/>
            <a:ext cx="6045693" cy="1704513"/>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50" b="1" dirty="0"/>
              <a:t>谢谢大家</a:t>
            </a:r>
            <a:endParaRPr lang="en-US" altLang="zh-CN" sz="4050" b="1" dirty="0"/>
          </a:p>
        </p:txBody>
      </p:sp>
      <p:sp>
        <p:nvSpPr>
          <p:cNvPr id="21" name="矩形 20">
            <a:extLst>
              <a:ext uri="{FF2B5EF4-FFF2-40B4-BE49-F238E27FC236}">
                <a16:creationId xmlns:a16="http://schemas.microsoft.com/office/drawing/2014/main" id="{A8F8FBCD-E059-4552-96D2-F6FB036C8BA4}"/>
              </a:ext>
            </a:extLst>
          </p:cNvPr>
          <p:cNvSpPr/>
          <p:nvPr/>
        </p:nvSpPr>
        <p:spPr>
          <a:xfrm>
            <a:off x="-1" y="6089526"/>
            <a:ext cx="9144000" cy="532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Team·</a:t>
            </a:r>
            <a:r>
              <a:rPr lang="zh-CN" altLang="en-US" sz="1350" dirty="0"/>
              <a:t>弟归</a:t>
            </a:r>
          </a:p>
        </p:txBody>
      </p:sp>
      <p:grpSp>
        <p:nvGrpSpPr>
          <p:cNvPr id="10" name="组合 9">
            <a:extLst>
              <a:ext uri="{FF2B5EF4-FFF2-40B4-BE49-F238E27FC236}">
                <a16:creationId xmlns:a16="http://schemas.microsoft.com/office/drawing/2014/main" id="{ED41268B-01F8-4C18-B716-50D322908135}"/>
              </a:ext>
            </a:extLst>
          </p:cNvPr>
          <p:cNvGrpSpPr/>
          <p:nvPr/>
        </p:nvGrpSpPr>
        <p:grpSpPr>
          <a:xfrm>
            <a:off x="-1" y="1"/>
            <a:ext cx="9144001" cy="701692"/>
            <a:chOff x="-1" y="391727"/>
            <a:chExt cx="12192001" cy="710214"/>
          </a:xfrm>
        </p:grpSpPr>
        <p:sp>
          <p:nvSpPr>
            <p:cNvPr id="11" name="矩形 10">
              <a:extLst>
                <a:ext uri="{FF2B5EF4-FFF2-40B4-BE49-F238E27FC236}">
                  <a16:creationId xmlns:a16="http://schemas.microsoft.com/office/drawing/2014/main" id="{5F9D25AD-91BA-4E2A-838B-62FD94B014A7}"/>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2" name="组合 11">
              <a:extLst>
                <a:ext uri="{FF2B5EF4-FFF2-40B4-BE49-F238E27FC236}">
                  <a16:creationId xmlns:a16="http://schemas.microsoft.com/office/drawing/2014/main" id="{7BC9A4CE-A509-4CC3-BC78-684224B15E15}"/>
                </a:ext>
              </a:extLst>
            </p:cNvPr>
            <p:cNvGrpSpPr/>
            <p:nvPr/>
          </p:nvGrpSpPr>
          <p:grpSpPr>
            <a:xfrm>
              <a:off x="-1" y="391727"/>
              <a:ext cx="1834719" cy="710214"/>
              <a:chOff x="-1" y="391727"/>
              <a:chExt cx="1834719" cy="710214"/>
            </a:xfrm>
          </p:grpSpPr>
          <p:sp>
            <p:nvSpPr>
              <p:cNvPr id="14" name="箭头: 五边形 13">
                <a:extLst>
                  <a:ext uri="{FF2B5EF4-FFF2-40B4-BE49-F238E27FC236}">
                    <a16:creationId xmlns:a16="http://schemas.microsoft.com/office/drawing/2014/main" id="{08291ABF-C40E-46ED-9267-0A2F2D9B5A84}"/>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Picture 2" descr="C:\Users\Administrator\Desktop\迎新ppt\未标题-2.png">
                <a:extLst>
                  <a:ext uri="{FF2B5EF4-FFF2-40B4-BE49-F238E27FC236}">
                    <a16:creationId xmlns:a16="http://schemas.microsoft.com/office/drawing/2014/main" id="{67B680BF-5BF9-4E43-AC02-AA805B5F4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74389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5FF9242-472A-4610-9FBE-CA2789BB4FCC}"/>
              </a:ext>
            </a:extLst>
          </p:cNvPr>
          <p:cNvSpPr/>
          <p:nvPr/>
        </p:nvSpPr>
        <p:spPr>
          <a:xfrm>
            <a:off x="0" y="6040304"/>
            <a:ext cx="9144000" cy="53266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Team·</a:t>
            </a:r>
            <a:r>
              <a:rPr lang="zh-CN" altLang="en-US" sz="1350" dirty="0"/>
              <a:t>弟归</a:t>
            </a:r>
          </a:p>
        </p:txBody>
      </p:sp>
      <p:pic>
        <p:nvPicPr>
          <p:cNvPr id="14" name="图片 13">
            <a:extLst>
              <a:ext uri="{FF2B5EF4-FFF2-40B4-BE49-F238E27FC236}">
                <a16:creationId xmlns:a16="http://schemas.microsoft.com/office/drawing/2014/main" id="{F53D6C74-8671-464D-9A7A-32FDD477A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6" y="3978998"/>
            <a:ext cx="2142015" cy="2879002"/>
          </a:xfrm>
          <a:prstGeom prst="rect">
            <a:avLst/>
          </a:prstGeom>
        </p:spPr>
      </p:pic>
      <p:sp>
        <p:nvSpPr>
          <p:cNvPr id="16" name="矩形: 剪去对角 15">
            <a:extLst>
              <a:ext uri="{FF2B5EF4-FFF2-40B4-BE49-F238E27FC236}">
                <a16:creationId xmlns:a16="http://schemas.microsoft.com/office/drawing/2014/main" id="{99BC6B61-2005-47AC-9130-F2630E767D07}"/>
              </a:ext>
            </a:extLst>
          </p:cNvPr>
          <p:cNvSpPr/>
          <p:nvPr/>
        </p:nvSpPr>
        <p:spPr>
          <a:xfrm>
            <a:off x="3493520" y="2158533"/>
            <a:ext cx="2146145" cy="532661"/>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需求评审</a:t>
            </a:r>
            <a:r>
              <a:rPr lang="en-US" altLang="zh-CN" sz="2400" b="1" dirty="0"/>
              <a:t>D</a:t>
            </a:r>
          </a:p>
        </p:txBody>
      </p:sp>
      <p:sp>
        <p:nvSpPr>
          <p:cNvPr id="15" name="矩形: 剪去对角 14">
            <a:extLst>
              <a:ext uri="{FF2B5EF4-FFF2-40B4-BE49-F238E27FC236}">
                <a16:creationId xmlns:a16="http://schemas.microsoft.com/office/drawing/2014/main" id="{BCE17577-C4DB-470B-A749-A7F67DCB46CC}"/>
              </a:ext>
            </a:extLst>
          </p:cNvPr>
          <p:cNvSpPr/>
          <p:nvPr/>
        </p:nvSpPr>
        <p:spPr>
          <a:xfrm>
            <a:off x="3493520" y="2732540"/>
            <a:ext cx="2146145" cy="532661"/>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需求评审</a:t>
            </a:r>
            <a:r>
              <a:rPr lang="en-US" altLang="zh-CN" sz="2400" b="1" dirty="0"/>
              <a:t>E</a:t>
            </a:r>
          </a:p>
        </p:txBody>
      </p:sp>
      <p:sp>
        <p:nvSpPr>
          <p:cNvPr id="17" name="矩形: 剪去对角 16">
            <a:extLst>
              <a:ext uri="{FF2B5EF4-FFF2-40B4-BE49-F238E27FC236}">
                <a16:creationId xmlns:a16="http://schemas.microsoft.com/office/drawing/2014/main" id="{18304F1D-583E-45FF-AAC8-2688D858E7DD}"/>
              </a:ext>
            </a:extLst>
          </p:cNvPr>
          <p:cNvSpPr/>
          <p:nvPr/>
        </p:nvSpPr>
        <p:spPr>
          <a:xfrm>
            <a:off x="3498927" y="3306546"/>
            <a:ext cx="2146145" cy="532661"/>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B</a:t>
            </a:r>
            <a:r>
              <a:rPr lang="zh-CN" altLang="en-US" sz="2400" b="1" dirty="0"/>
              <a:t>需求评审</a:t>
            </a:r>
            <a:endParaRPr lang="en-US" altLang="zh-CN" sz="2400" b="1" dirty="0"/>
          </a:p>
        </p:txBody>
      </p:sp>
      <p:sp>
        <p:nvSpPr>
          <p:cNvPr id="18" name="矩形: 剪去对角 17">
            <a:extLst>
              <a:ext uri="{FF2B5EF4-FFF2-40B4-BE49-F238E27FC236}">
                <a16:creationId xmlns:a16="http://schemas.microsoft.com/office/drawing/2014/main" id="{76CAE8D4-2029-4F95-B2CD-FAA7A2C0A273}"/>
              </a:ext>
            </a:extLst>
          </p:cNvPr>
          <p:cNvSpPr/>
          <p:nvPr/>
        </p:nvSpPr>
        <p:spPr>
          <a:xfrm>
            <a:off x="3493520" y="3880553"/>
            <a:ext cx="2146145" cy="532661"/>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C</a:t>
            </a:r>
            <a:r>
              <a:rPr lang="zh-CN" altLang="en-US" sz="2400" b="1" dirty="0"/>
              <a:t>需求评审</a:t>
            </a:r>
            <a:endParaRPr lang="en-US" altLang="zh-CN" sz="2400" b="1" dirty="0"/>
          </a:p>
        </p:txBody>
      </p:sp>
      <p:pic>
        <p:nvPicPr>
          <p:cNvPr id="19" name="图片 18">
            <a:extLst>
              <a:ext uri="{FF2B5EF4-FFF2-40B4-BE49-F238E27FC236}">
                <a16:creationId xmlns:a16="http://schemas.microsoft.com/office/drawing/2014/main" id="{E83FF570-2F09-45D8-9914-E2A46D25F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335" y="3990438"/>
            <a:ext cx="3658130" cy="2879002"/>
          </a:xfrm>
          <a:prstGeom prst="rect">
            <a:avLst/>
          </a:prstGeom>
        </p:spPr>
      </p:pic>
      <p:sp>
        <p:nvSpPr>
          <p:cNvPr id="3" name="矩形 2">
            <a:extLst>
              <a:ext uri="{FF2B5EF4-FFF2-40B4-BE49-F238E27FC236}">
                <a16:creationId xmlns:a16="http://schemas.microsoft.com/office/drawing/2014/main" id="{5D09308C-0E15-46D8-8F63-6BE061BEEE47}"/>
              </a:ext>
            </a:extLst>
          </p:cNvPr>
          <p:cNvSpPr/>
          <p:nvPr/>
        </p:nvSpPr>
        <p:spPr>
          <a:xfrm>
            <a:off x="1040904" y="2935777"/>
            <a:ext cx="2155077" cy="692497"/>
          </a:xfrm>
          <a:prstGeom prst="rect">
            <a:avLst/>
          </a:prstGeom>
          <a:noFill/>
        </p:spPr>
        <p:txBody>
          <a:bodyPr wrap="none" lIns="68580" tIns="34290" rIns="68580" bIns="34290">
            <a:spAutoFit/>
          </a:bodyPr>
          <a:lstStyle/>
          <a:p>
            <a:pPr algn="ctr"/>
            <a:r>
              <a:rPr lang="en-US" altLang="zh-CN" sz="40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rPr>
              <a:t>Outline</a:t>
            </a:r>
            <a:endParaRPr lang="zh-CN" altLang="en-US" sz="405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endParaRPr>
          </a:p>
        </p:txBody>
      </p:sp>
      <p:sp>
        <p:nvSpPr>
          <p:cNvPr id="20" name="矩形: 剪去对角 19">
            <a:extLst>
              <a:ext uri="{FF2B5EF4-FFF2-40B4-BE49-F238E27FC236}">
                <a16:creationId xmlns:a16="http://schemas.microsoft.com/office/drawing/2014/main" id="{37F8906B-586D-4FCA-90F4-C01299F8D0B2}"/>
              </a:ext>
            </a:extLst>
          </p:cNvPr>
          <p:cNvSpPr/>
          <p:nvPr/>
        </p:nvSpPr>
        <p:spPr>
          <a:xfrm>
            <a:off x="3493519" y="1581010"/>
            <a:ext cx="2146145" cy="532661"/>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本周工作</a:t>
            </a:r>
            <a:endParaRPr lang="en-US" altLang="zh-CN" sz="2400" b="1" dirty="0"/>
          </a:p>
        </p:txBody>
      </p:sp>
      <p:grpSp>
        <p:nvGrpSpPr>
          <p:cNvPr id="21" name="组合 20">
            <a:extLst>
              <a:ext uri="{FF2B5EF4-FFF2-40B4-BE49-F238E27FC236}">
                <a16:creationId xmlns:a16="http://schemas.microsoft.com/office/drawing/2014/main" id="{37FD1EE5-FEE1-433E-8188-F17A6B8388F7}"/>
              </a:ext>
            </a:extLst>
          </p:cNvPr>
          <p:cNvGrpSpPr/>
          <p:nvPr/>
        </p:nvGrpSpPr>
        <p:grpSpPr>
          <a:xfrm>
            <a:off x="-1" y="1"/>
            <a:ext cx="9144001" cy="701692"/>
            <a:chOff x="-1" y="391727"/>
            <a:chExt cx="12192001" cy="710214"/>
          </a:xfrm>
        </p:grpSpPr>
        <p:sp>
          <p:nvSpPr>
            <p:cNvPr id="22" name="矩形 21">
              <a:extLst>
                <a:ext uri="{FF2B5EF4-FFF2-40B4-BE49-F238E27FC236}">
                  <a16:creationId xmlns:a16="http://schemas.microsoft.com/office/drawing/2014/main" id="{8D130A81-6D83-4AE2-81EC-AA2D9FD4D4A8}"/>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23" name="组合 22">
              <a:extLst>
                <a:ext uri="{FF2B5EF4-FFF2-40B4-BE49-F238E27FC236}">
                  <a16:creationId xmlns:a16="http://schemas.microsoft.com/office/drawing/2014/main" id="{AEFB040A-CE6B-47DA-829D-3BD91209AAAF}"/>
                </a:ext>
              </a:extLst>
            </p:cNvPr>
            <p:cNvGrpSpPr/>
            <p:nvPr/>
          </p:nvGrpSpPr>
          <p:grpSpPr>
            <a:xfrm>
              <a:off x="-1" y="391727"/>
              <a:ext cx="1834719" cy="710214"/>
              <a:chOff x="-1" y="391727"/>
              <a:chExt cx="1834719" cy="710214"/>
            </a:xfrm>
          </p:grpSpPr>
          <p:sp>
            <p:nvSpPr>
              <p:cNvPr id="24" name="箭头: 五边形 23">
                <a:extLst>
                  <a:ext uri="{FF2B5EF4-FFF2-40B4-BE49-F238E27FC236}">
                    <a16:creationId xmlns:a16="http://schemas.microsoft.com/office/drawing/2014/main" id="{E7312880-B0D0-446A-B035-D681383A00CD}"/>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5" name="Picture 2" descr="C:\Users\Administrator\Desktop\迎新ppt\未标题-2.png">
                <a:extLst>
                  <a:ext uri="{FF2B5EF4-FFF2-40B4-BE49-F238E27FC236}">
                    <a16:creationId xmlns:a16="http://schemas.microsoft.com/office/drawing/2014/main" id="{E172EC24-1A35-448F-B2CE-09063D151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 name="矩形: 剪去对角 25">
            <a:extLst>
              <a:ext uri="{FF2B5EF4-FFF2-40B4-BE49-F238E27FC236}">
                <a16:creationId xmlns:a16="http://schemas.microsoft.com/office/drawing/2014/main" id="{363A531E-6F8F-4256-BBB4-043E21A99D8C}"/>
              </a:ext>
            </a:extLst>
          </p:cNvPr>
          <p:cNvSpPr/>
          <p:nvPr/>
        </p:nvSpPr>
        <p:spPr>
          <a:xfrm>
            <a:off x="3493519" y="4454559"/>
            <a:ext cx="2146145" cy="532661"/>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需求改进</a:t>
            </a:r>
            <a:endParaRPr lang="en-US" altLang="zh-CN" sz="2400" b="1" dirty="0"/>
          </a:p>
        </p:txBody>
      </p:sp>
    </p:spTree>
    <p:extLst>
      <p:ext uri="{BB962C8B-B14F-4D97-AF65-F5344CB8AC3E}">
        <p14:creationId xmlns:p14="http://schemas.microsoft.com/office/powerpoint/2010/main" val="317512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本周工作</a:t>
            </a:r>
          </a:p>
        </p:txBody>
      </p:sp>
      <p:grpSp>
        <p:nvGrpSpPr>
          <p:cNvPr id="12" name="组合 11"/>
          <p:cNvGrpSpPr/>
          <p:nvPr/>
        </p:nvGrpSpPr>
        <p:grpSpPr>
          <a:xfrm>
            <a:off x="-1" y="1"/>
            <a:ext cx="9144001" cy="701692"/>
            <a:chOff x="-1" y="391727"/>
            <a:chExt cx="12192001" cy="710214"/>
          </a:xfrm>
        </p:grpSpPr>
        <p:sp>
          <p:nvSpPr>
            <p:cNvPr id="13" name="矩形 12"/>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p:cNvGrpSpPr/>
            <p:nvPr/>
          </p:nvGrpSpPr>
          <p:grpSpPr>
            <a:xfrm>
              <a:off x="-1" y="391727"/>
              <a:ext cx="1834719" cy="710214"/>
              <a:chOff x="-1" y="391727"/>
              <a:chExt cx="1834719" cy="710214"/>
            </a:xfrm>
          </p:grpSpPr>
          <p:sp>
            <p:nvSpPr>
              <p:cNvPr id="16" name="箭头: 五边形 15"/>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 name="图片 1">
            <a:extLst>
              <a:ext uri="{FF2B5EF4-FFF2-40B4-BE49-F238E27FC236}">
                <a16:creationId xmlns:a16="http://schemas.microsoft.com/office/drawing/2014/main" id="{6C6E256F-CD03-4D32-AE52-2BA8ECF58D47}"/>
              </a:ext>
            </a:extLst>
          </p:cNvPr>
          <p:cNvPicPr>
            <a:picLocks noChangeAspect="1"/>
          </p:cNvPicPr>
          <p:nvPr/>
        </p:nvPicPr>
        <p:blipFill>
          <a:blip r:embed="rId3"/>
          <a:stretch>
            <a:fillRect/>
          </a:stretch>
        </p:blipFill>
        <p:spPr>
          <a:xfrm>
            <a:off x="5912860" y="852885"/>
            <a:ext cx="2752208" cy="2538156"/>
          </a:xfrm>
          <a:prstGeom prst="rect">
            <a:avLst/>
          </a:prstGeom>
        </p:spPr>
      </p:pic>
      <p:pic>
        <p:nvPicPr>
          <p:cNvPr id="3" name="图片 2">
            <a:extLst>
              <a:ext uri="{FF2B5EF4-FFF2-40B4-BE49-F238E27FC236}">
                <a16:creationId xmlns:a16="http://schemas.microsoft.com/office/drawing/2014/main" id="{30719DE9-F090-4EBB-A482-80EDEEEF440B}"/>
              </a:ext>
            </a:extLst>
          </p:cNvPr>
          <p:cNvPicPr>
            <a:picLocks noChangeAspect="1"/>
          </p:cNvPicPr>
          <p:nvPr/>
        </p:nvPicPr>
        <p:blipFill>
          <a:blip r:embed="rId4"/>
          <a:stretch>
            <a:fillRect/>
          </a:stretch>
        </p:blipFill>
        <p:spPr>
          <a:xfrm>
            <a:off x="478932" y="852885"/>
            <a:ext cx="5200650" cy="1537612"/>
          </a:xfrm>
          <a:prstGeom prst="rect">
            <a:avLst/>
          </a:prstGeom>
        </p:spPr>
      </p:pic>
      <p:pic>
        <p:nvPicPr>
          <p:cNvPr id="6" name="图片 5">
            <a:extLst>
              <a:ext uri="{FF2B5EF4-FFF2-40B4-BE49-F238E27FC236}">
                <a16:creationId xmlns:a16="http://schemas.microsoft.com/office/drawing/2014/main" id="{20407EB6-A54D-4B70-AEFC-A1F3D198540D}"/>
              </a:ext>
            </a:extLst>
          </p:cNvPr>
          <p:cNvPicPr>
            <a:picLocks noChangeAspect="1"/>
          </p:cNvPicPr>
          <p:nvPr/>
        </p:nvPicPr>
        <p:blipFill>
          <a:blip r:embed="rId5"/>
          <a:stretch>
            <a:fillRect/>
          </a:stretch>
        </p:blipFill>
        <p:spPr>
          <a:xfrm>
            <a:off x="478932" y="2404387"/>
            <a:ext cx="4732260" cy="2083752"/>
          </a:xfrm>
          <a:prstGeom prst="rect">
            <a:avLst/>
          </a:prstGeom>
        </p:spPr>
      </p:pic>
      <p:pic>
        <p:nvPicPr>
          <p:cNvPr id="8" name="图片 7">
            <a:extLst>
              <a:ext uri="{FF2B5EF4-FFF2-40B4-BE49-F238E27FC236}">
                <a16:creationId xmlns:a16="http://schemas.microsoft.com/office/drawing/2014/main" id="{3082C3D7-22F7-4BAC-A957-80AE3DDCEA68}"/>
              </a:ext>
            </a:extLst>
          </p:cNvPr>
          <p:cNvPicPr>
            <a:picLocks noChangeAspect="1"/>
          </p:cNvPicPr>
          <p:nvPr/>
        </p:nvPicPr>
        <p:blipFill>
          <a:blip r:embed="rId6"/>
          <a:stretch>
            <a:fillRect/>
          </a:stretch>
        </p:blipFill>
        <p:spPr>
          <a:xfrm>
            <a:off x="478932" y="4488139"/>
            <a:ext cx="5343525" cy="1514475"/>
          </a:xfrm>
          <a:prstGeom prst="rect">
            <a:avLst/>
          </a:prstGeom>
        </p:spPr>
      </p:pic>
      <p:sp>
        <p:nvSpPr>
          <p:cNvPr id="9" name="文本框 8">
            <a:extLst>
              <a:ext uri="{FF2B5EF4-FFF2-40B4-BE49-F238E27FC236}">
                <a16:creationId xmlns:a16="http://schemas.microsoft.com/office/drawing/2014/main" id="{4468E459-AFBA-451A-8973-1AB8595F767A}"/>
              </a:ext>
            </a:extLst>
          </p:cNvPr>
          <p:cNvSpPr txBox="1"/>
          <p:nvPr/>
        </p:nvSpPr>
        <p:spPr>
          <a:xfrm>
            <a:off x="6148183" y="3838365"/>
            <a:ext cx="2281562" cy="2044086"/>
          </a:xfrm>
          <a:prstGeom prst="rect">
            <a:avLst/>
          </a:prstGeom>
          <a:noFill/>
        </p:spPr>
        <p:txBody>
          <a:bodyPr wrap="square" rtlCol="0">
            <a:spAutoFit/>
          </a:bodyPr>
          <a:lstStyle/>
          <a:p>
            <a:r>
              <a:rPr lang="zh-CN" altLang="en-US" dirty="0"/>
              <a:t>完成</a:t>
            </a:r>
            <a:endParaRPr lang="en-US" altLang="zh-CN" dirty="0"/>
          </a:p>
          <a:p>
            <a:pPr>
              <a:lnSpc>
                <a:spcPct val="150000"/>
              </a:lnSpc>
            </a:pPr>
            <a:r>
              <a:rPr lang="en-US" altLang="zh-CN" dirty="0"/>
              <a:t>	</a:t>
            </a:r>
            <a:r>
              <a:rPr lang="zh-CN" altLang="en-US" sz="1400" dirty="0"/>
              <a:t>需求评审检查单</a:t>
            </a:r>
            <a:endParaRPr lang="en-US" altLang="zh-CN" sz="1400" dirty="0"/>
          </a:p>
          <a:p>
            <a:pPr>
              <a:lnSpc>
                <a:spcPct val="150000"/>
              </a:lnSpc>
            </a:pPr>
            <a:r>
              <a:rPr lang="en-US" altLang="zh-CN" sz="1400" dirty="0"/>
              <a:t>	</a:t>
            </a:r>
            <a:r>
              <a:rPr lang="zh-CN" altLang="en-US" sz="1400" dirty="0"/>
              <a:t>需求评审问题清单*</a:t>
            </a:r>
            <a:r>
              <a:rPr lang="en-US" altLang="zh-CN" sz="1400" dirty="0"/>
              <a:t>4</a:t>
            </a:r>
          </a:p>
          <a:p>
            <a:pPr>
              <a:lnSpc>
                <a:spcPct val="150000"/>
              </a:lnSpc>
            </a:pPr>
            <a:r>
              <a:rPr lang="en-US" altLang="zh-CN" sz="1400" dirty="0"/>
              <a:t>	</a:t>
            </a:r>
            <a:r>
              <a:rPr lang="zh-CN" altLang="en-US" sz="1400" dirty="0"/>
              <a:t>项目需求文档</a:t>
            </a:r>
            <a:endParaRPr lang="en-US" altLang="zh-CN" sz="1400" dirty="0"/>
          </a:p>
          <a:p>
            <a:pPr>
              <a:lnSpc>
                <a:spcPct val="150000"/>
              </a:lnSpc>
            </a:pPr>
            <a:endParaRPr lang="en-US" altLang="zh-CN" sz="1400" dirty="0"/>
          </a:p>
          <a:p>
            <a:pPr>
              <a:lnSpc>
                <a:spcPct val="150000"/>
              </a:lnSpc>
            </a:pPr>
            <a:r>
              <a:rPr lang="en-US" altLang="zh-CN" sz="1400" dirty="0"/>
              <a:t>	</a:t>
            </a:r>
          </a:p>
        </p:txBody>
      </p:sp>
    </p:spTree>
    <p:extLst>
      <p:ext uri="{BB962C8B-B14F-4D97-AF65-F5344CB8AC3E}">
        <p14:creationId xmlns:p14="http://schemas.microsoft.com/office/powerpoint/2010/main" val="282525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本周工作</a:t>
            </a:r>
          </a:p>
        </p:txBody>
      </p:sp>
      <p:grpSp>
        <p:nvGrpSpPr>
          <p:cNvPr id="12" name="组合 11"/>
          <p:cNvGrpSpPr/>
          <p:nvPr/>
        </p:nvGrpSpPr>
        <p:grpSpPr>
          <a:xfrm>
            <a:off x="-1" y="1"/>
            <a:ext cx="9144001" cy="701692"/>
            <a:chOff x="-1" y="391727"/>
            <a:chExt cx="12192001" cy="710214"/>
          </a:xfrm>
        </p:grpSpPr>
        <p:sp>
          <p:nvSpPr>
            <p:cNvPr id="13" name="矩形 12"/>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p:cNvGrpSpPr/>
            <p:nvPr/>
          </p:nvGrpSpPr>
          <p:grpSpPr>
            <a:xfrm>
              <a:off x="-1" y="391727"/>
              <a:ext cx="1834719" cy="710214"/>
              <a:chOff x="-1" y="391727"/>
              <a:chExt cx="1834719" cy="710214"/>
            </a:xfrm>
          </p:grpSpPr>
          <p:sp>
            <p:nvSpPr>
              <p:cNvPr id="16" name="箭头: 五边形 15"/>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文本框 3"/>
          <p:cNvSpPr txBox="1"/>
          <p:nvPr/>
        </p:nvSpPr>
        <p:spPr>
          <a:xfrm>
            <a:off x="464185" y="995680"/>
            <a:ext cx="6626225" cy="368300"/>
          </a:xfrm>
          <a:prstGeom prst="rect">
            <a:avLst/>
          </a:prstGeom>
          <a:noFill/>
        </p:spPr>
        <p:txBody>
          <a:bodyPr wrap="square" rtlCol="0">
            <a:spAutoFit/>
          </a:bodyPr>
          <a:lstStyle/>
          <a:p>
            <a:r>
              <a:rPr lang="zh-CN" altLang="en-US" dirty="0"/>
              <a:t>完成</a:t>
            </a:r>
            <a:r>
              <a:rPr lang="en-US" altLang="zh-CN" dirty="0"/>
              <a:t>D</a:t>
            </a:r>
            <a:r>
              <a:rPr lang="zh-CN" altLang="en-US" dirty="0"/>
              <a:t>、</a:t>
            </a:r>
            <a:r>
              <a:rPr lang="en-US" altLang="zh-CN" dirty="0"/>
              <a:t>E</a:t>
            </a:r>
            <a:r>
              <a:rPr lang="zh-CN" altLang="en-US" dirty="0"/>
              <a:t>组需求文档的评审，发现</a:t>
            </a:r>
            <a:r>
              <a:rPr lang="en-US" altLang="zh-CN" dirty="0"/>
              <a:t>D</a:t>
            </a:r>
            <a:r>
              <a:rPr lang="zh-CN" altLang="en-US" dirty="0"/>
              <a:t>组问题</a:t>
            </a:r>
            <a:r>
              <a:rPr lang="en-US" altLang="zh-CN" dirty="0"/>
              <a:t>14</a:t>
            </a:r>
            <a:r>
              <a:rPr lang="zh-CN" altLang="en-US" dirty="0"/>
              <a:t>个，</a:t>
            </a:r>
            <a:r>
              <a:rPr lang="en-US" altLang="zh-CN" dirty="0"/>
              <a:t>E</a:t>
            </a:r>
            <a:r>
              <a:rPr lang="zh-CN" altLang="en-US" dirty="0"/>
              <a:t>组问题</a:t>
            </a:r>
            <a:r>
              <a:rPr lang="en-US" altLang="zh-CN"/>
              <a:t>19</a:t>
            </a:r>
            <a:r>
              <a:rPr lang="zh-CN" altLang="en-US"/>
              <a:t>个</a:t>
            </a:r>
            <a:endParaRPr lang="zh-CN" altLang="en-US" dirty="0"/>
          </a:p>
        </p:txBody>
      </p:sp>
      <p:sp>
        <p:nvSpPr>
          <p:cNvPr id="7" name="文本框 6"/>
          <p:cNvSpPr txBox="1"/>
          <p:nvPr/>
        </p:nvSpPr>
        <p:spPr>
          <a:xfrm>
            <a:off x="464185" y="1512570"/>
            <a:ext cx="7722870" cy="645160"/>
          </a:xfrm>
          <a:prstGeom prst="rect">
            <a:avLst/>
          </a:prstGeom>
          <a:noFill/>
        </p:spPr>
        <p:txBody>
          <a:bodyPr wrap="square" rtlCol="0">
            <a:spAutoFit/>
          </a:bodyPr>
          <a:lstStyle/>
          <a:p>
            <a:r>
              <a:rPr lang="zh-CN" altLang="en-US" dirty="0"/>
              <a:t>针对</a:t>
            </a:r>
            <a:r>
              <a:rPr lang="en-US" altLang="zh-CN" dirty="0"/>
              <a:t>B</a:t>
            </a:r>
            <a:r>
              <a:rPr lang="zh-CN" altLang="en-US" dirty="0"/>
              <a:t>、</a:t>
            </a:r>
            <a:r>
              <a:rPr lang="en-US" altLang="zh-CN" dirty="0"/>
              <a:t>C</a:t>
            </a:r>
            <a:r>
              <a:rPr lang="zh-CN" altLang="en-US" dirty="0"/>
              <a:t>组的评审意见进行讨论，接受</a:t>
            </a:r>
            <a:r>
              <a:rPr lang="en-US" altLang="zh-CN" dirty="0"/>
              <a:t>13</a:t>
            </a:r>
            <a:r>
              <a:rPr lang="zh-CN" altLang="en-US" dirty="0"/>
              <a:t>条，不接受</a:t>
            </a:r>
            <a:r>
              <a:rPr lang="en-US" altLang="zh-CN" dirty="0"/>
              <a:t>15</a:t>
            </a:r>
            <a:r>
              <a:rPr lang="zh-CN" altLang="en-US" dirty="0"/>
              <a:t>条。并针对已接受意见对需求文档进行修改</a:t>
            </a:r>
          </a:p>
        </p:txBody>
      </p:sp>
      <p:pic>
        <p:nvPicPr>
          <p:cNvPr id="10" name="图片 9"/>
          <p:cNvPicPr>
            <a:picLocks noChangeAspect="1"/>
          </p:cNvPicPr>
          <p:nvPr/>
        </p:nvPicPr>
        <p:blipFill>
          <a:blip r:embed="rId3"/>
          <a:stretch>
            <a:fillRect/>
          </a:stretch>
        </p:blipFill>
        <p:spPr>
          <a:xfrm>
            <a:off x="464185" y="2308860"/>
            <a:ext cx="6057900" cy="590550"/>
          </a:xfrm>
          <a:prstGeom prst="rect">
            <a:avLst/>
          </a:prstGeom>
        </p:spPr>
      </p:pic>
      <p:sp>
        <p:nvSpPr>
          <p:cNvPr id="11" name="文本框 10"/>
          <p:cNvSpPr txBox="1"/>
          <p:nvPr/>
        </p:nvSpPr>
        <p:spPr>
          <a:xfrm>
            <a:off x="464185" y="2899410"/>
            <a:ext cx="7722870" cy="368300"/>
          </a:xfrm>
          <a:prstGeom prst="rect">
            <a:avLst/>
          </a:prstGeom>
          <a:noFill/>
        </p:spPr>
        <p:txBody>
          <a:bodyPr wrap="square" rtlCol="0">
            <a:spAutoFit/>
          </a:bodyPr>
          <a:lstStyle/>
          <a:p>
            <a:pPr algn="l">
              <a:buClrTx/>
              <a:buSzTx/>
              <a:buFontTx/>
            </a:pPr>
            <a:r>
              <a:rPr lang="zh-CN" altLang="en-US"/>
              <a:t>完成项目监控文档以及实验追踪与分析文档相关内容的撰写</a:t>
            </a:r>
          </a:p>
        </p:txBody>
      </p:sp>
      <p:pic>
        <p:nvPicPr>
          <p:cNvPr id="14" name="图片 13"/>
          <p:cNvPicPr>
            <a:picLocks noChangeAspect="1"/>
          </p:cNvPicPr>
          <p:nvPr/>
        </p:nvPicPr>
        <p:blipFill>
          <a:blip r:embed="rId4"/>
          <a:stretch>
            <a:fillRect/>
          </a:stretch>
        </p:blipFill>
        <p:spPr>
          <a:xfrm>
            <a:off x="464185" y="3414395"/>
            <a:ext cx="6581775" cy="485775"/>
          </a:xfrm>
          <a:prstGeom prst="rect">
            <a:avLst/>
          </a:prstGeom>
        </p:spPr>
      </p:pic>
      <p:pic>
        <p:nvPicPr>
          <p:cNvPr id="19" name="图片 18"/>
          <p:cNvPicPr>
            <a:picLocks noChangeAspect="1"/>
          </p:cNvPicPr>
          <p:nvPr/>
        </p:nvPicPr>
        <p:blipFill>
          <a:blip r:embed="rId5"/>
          <a:stretch>
            <a:fillRect/>
          </a:stretch>
        </p:blipFill>
        <p:spPr>
          <a:xfrm>
            <a:off x="464185" y="4009390"/>
            <a:ext cx="4667108" cy="1338239"/>
          </a:xfrm>
          <a:prstGeom prst="rect">
            <a:avLst/>
          </a:prstGeom>
        </p:spPr>
      </p:pic>
      <p:sp>
        <p:nvSpPr>
          <p:cNvPr id="2" name="文本框 1">
            <a:extLst>
              <a:ext uri="{FF2B5EF4-FFF2-40B4-BE49-F238E27FC236}">
                <a16:creationId xmlns:a16="http://schemas.microsoft.com/office/drawing/2014/main" id="{25D434C4-4BEE-421B-9054-C72A61A181F1}"/>
              </a:ext>
            </a:extLst>
          </p:cNvPr>
          <p:cNvSpPr txBox="1"/>
          <p:nvPr/>
        </p:nvSpPr>
        <p:spPr>
          <a:xfrm>
            <a:off x="5610686" y="4429957"/>
            <a:ext cx="2823099" cy="584775"/>
          </a:xfrm>
          <a:prstGeom prst="rect">
            <a:avLst/>
          </a:prstGeom>
          <a:noFill/>
        </p:spPr>
        <p:txBody>
          <a:bodyPr wrap="square" rtlCol="0">
            <a:spAutoFit/>
          </a:bodyPr>
          <a:lstStyle/>
          <a:p>
            <a:r>
              <a:rPr lang="zh-CN" altLang="en-US" dirty="0"/>
              <a:t>整体接受率：</a:t>
            </a:r>
            <a:r>
              <a:rPr lang="en-US" altLang="zh-CN" sz="3200" b="1" dirty="0">
                <a:solidFill>
                  <a:srgbClr val="FF0000"/>
                </a:solidFill>
              </a:rPr>
              <a:t>46.4%</a:t>
            </a:r>
            <a:endParaRPr lang="zh-CN" altLang="en-US"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需求评审</a:t>
            </a:r>
            <a:r>
              <a:rPr lang="en-US" altLang="zh-CN" sz="3200" b="1" dirty="0"/>
              <a:t>D</a:t>
            </a:r>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矩形 6">
            <a:extLst>
              <a:ext uri="{FF2B5EF4-FFF2-40B4-BE49-F238E27FC236}">
                <a16:creationId xmlns:a16="http://schemas.microsoft.com/office/drawing/2014/main" id="{CC1C0818-4C91-48F4-8A64-ADB324F4341A}"/>
              </a:ext>
            </a:extLst>
          </p:cNvPr>
          <p:cNvSpPr/>
          <p:nvPr/>
        </p:nvSpPr>
        <p:spPr>
          <a:xfrm>
            <a:off x="-1" y="1460921"/>
            <a:ext cx="9144000" cy="3539430"/>
          </a:xfrm>
          <a:prstGeom prst="rect">
            <a:avLst/>
          </a:prstGeom>
        </p:spPr>
        <p:txBody>
          <a:bodyPr wrap="square">
            <a:spAutoFit/>
          </a:bodyPr>
          <a:lstStyle/>
          <a:p>
            <a:r>
              <a:rPr lang="zh-CN" altLang="en-US" sz="1400" dirty="0"/>
              <a:t>项目名称	基于深度学习的</a:t>
            </a:r>
            <a:r>
              <a:rPr lang="en-US" altLang="zh-CN" sz="1400" dirty="0"/>
              <a:t>android</a:t>
            </a:r>
            <a:r>
              <a:rPr lang="zh-CN" altLang="en-US" sz="1400" dirty="0"/>
              <a:t>端自动化游戏异常测试软件的实现及测试</a:t>
            </a:r>
          </a:p>
          <a:p>
            <a:r>
              <a:rPr lang="zh-CN" altLang="en-US" sz="1400" dirty="0"/>
              <a:t>文档名称	需求说明书	版本号	</a:t>
            </a:r>
            <a:r>
              <a:rPr lang="en-US" altLang="zh-CN" sz="1400" dirty="0"/>
              <a:t>V3.1</a:t>
            </a:r>
          </a:p>
          <a:p>
            <a:r>
              <a:rPr lang="zh-CN" altLang="en-US" sz="1400" dirty="0"/>
              <a:t>提交日期	</a:t>
            </a:r>
            <a:r>
              <a:rPr lang="en-US" altLang="zh-CN" sz="1400" dirty="0"/>
              <a:t>2019-03-24	</a:t>
            </a:r>
            <a:r>
              <a:rPr lang="zh-CN" altLang="en-US" sz="1400" dirty="0"/>
              <a:t>编制人	</a:t>
            </a:r>
            <a:r>
              <a:rPr lang="en-US" altLang="zh-CN" sz="1400" dirty="0" err="1"/>
              <a:t>RGSY_Lxy</a:t>
            </a:r>
            <a:endParaRPr lang="en-US" altLang="zh-CN" sz="1400" dirty="0"/>
          </a:p>
          <a:p>
            <a:r>
              <a:rPr lang="zh-CN" altLang="en-US" sz="1400" dirty="0"/>
              <a:t>评审日期	</a:t>
            </a:r>
            <a:r>
              <a:rPr lang="en-US" altLang="zh-CN" sz="1400" dirty="0"/>
              <a:t>2019-03-25	</a:t>
            </a:r>
            <a:r>
              <a:rPr lang="zh-CN" altLang="en-US" sz="1400" dirty="0"/>
              <a:t>评审人	姬索肇</a:t>
            </a:r>
          </a:p>
          <a:p>
            <a:r>
              <a:rPr lang="zh-CN" altLang="en-US" sz="1400" dirty="0"/>
              <a:t>序号	问题位置	问题描述	严重性	处理意见</a:t>
            </a:r>
          </a:p>
          <a:p>
            <a:r>
              <a:rPr lang="en-US" altLang="zh-CN" sz="1400" dirty="0"/>
              <a:t>1	</a:t>
            </a:r>
            <a:r>
              <a:rPr lang="zh-CN" altLang="en-US" sz="1400" dirty="0"/>
              <a:t>具体指出问题出现位置	问题的详细描述	轻微</a:t>
            </a:r>
            <a:r>
              <a:rPr lang="en-US" altLang="zh-CN" sz="1400" dirty="0"/>
              <a:t>/</a:t>
            </a:r>
            <a:r>
              <a:rPr lang="zh-CN" altLang="en-US" sz="1400" dirty="0"/>
              <a:t>一般</a:t>
            </a:r>
            <a:r>
              <a:rPr lang="en-US" altLang="zh-CN" sz="1400" dirty="0"/>
              <a:t>/</a:t>
            </a:r>
            <a:r>
              <a:rPr lang="zh-CN" altLang="en-US" sz="1400" dirty="0"/>
              <a:t>严重</a:t>
            </a:r>
            <a:r>
              <a:rPr lang="en-US" altLang="zh-CN" sz="1400" dirty="0"/>
              <a:t>/	</a:t>
            </a:r>
            <a:r>
              <a:rPr lang="zh-CN" altLang="en-US" sz="1400" dirty="0"/>
              <a:t>接受</a:t>
            </a:r>
            <a:r>
              <a:rPr lang="en-US" altLang="zh-CN" sz="1400" dirty="0"/>
              <a:t>/</a:t>
            </a:r>
            <a:r>
              <a:rPr lang="zh-CN" altLang="en-US" sz="1400" dirty="0"/>
              <a:t>修改</a:t>
            </a:r>
            <a:r>
              <a:rPr lang="en-US" altLang="zh-CN" sz="1400" dirty="0"/>
              <a:t>/</a:t>
            </a:r>
            <a:r>
              <a:rPr lang="zh-CN" altLang="en-US" sz="1400" dirty="0"/>
              <a:t>补充</a:t>
            </a:r>
            <a:r>
              <a:rPr lang="en-US" altLang="zh-CN" sz="1400" dirty="0"/>
              <a:t>/</a:t>
            </a:r>
          </a:p>
          <a:p>
            <a:r>
              <a:rPr lang="en-US" altLang="zh-CN" sz="1400" dirty="0"/>
              <a:t>2	P7 </a:t>
            </a:r>
            <a:r>
              <a:rPr lang="zh-CN" altLang="en-US" sz="1400" dirty="0"/>
              <a:t>表</a:t>
            </a:r>
            <a:r>
              <a:rPr lang="en-US" altLang="zh-CN" sz="1400" dirty="0"/>
              <a:t>1	RUCM</a:t>
            </a:r>
            <a:r>
              <a:rPr lang="zh-CN" altLang="en-US" sz="1400" dirty="0"/>
              <a:t>的英文写成了“</a:t>
            </a:r>
            <a:r>
              <a:rPr lang="en-US" altLang="zh-CN" sz="1400" dirty="0"/>
              <a:t>Restricted Use Case </a:t>
            </a:r>
            <a:r>
              <a:rPr lang="en-US" altLang="zh-CN" sz="1400" dirty="0" err="1"/>
              <a:t>Modelin</a:t>
            </a:r>
            <a:r>
              <a:rPr lang="en-US" altLang="zh-CN" sz="1400" dirty="0"/>
              <a:t>”</a:t>
            </a:r>
            <a:r>
              <a:rPr lang="zh-CN" altLang="en-US" sz="1400" dirty="0"/>
              <a:t>，应为</a:t>
            </a:r>
            <a:r>
              <a:rPr lang="en-US" altLang="zh-CN" sz="1400" dirty="0"/>
              <a:t>Modeling	</a:t>
            </a:r>
            <a:r>
              <a:rPr lang="zh-CN" altLang="en-US" sz="1400" dirty="0"/>
              <a:t>轻微	修改</a:t>
            </a:r>
          </a:p>
          <a:p>
            <a:r>
              <a:rPr lang="en-US" altLang="zh-CN" sz="1400" dirty="0"/>
              <a:t>3	P8 2.1.1	“</a:t>
            </a:r>
            <a:r>
              <a:rPr lang="zh-CN" altLang="en-US" sz="1400" dirty="0"/>
              <a:t>由于手机游戏具有开发流程段，上市时间紧的原因”存在语病	轻微	修改</a:t>
            </a:r>
          </a:p>
          <a:p>
            <a:r>
              <a:rPr lang="en-US" altLang="zh-CN" sz="1400" dirty="0"/>
              <a:t>4	P10 2.1.2.1 2</a:t>
            </a:r>
            <a:r>
              <a:rPr lang="zh-CN" altLang="en-US" sz="1400" dirty="0"/>
              <a:t>）功能测试	“</a:t>
            </a:r>
            <a:r>
              <a:rPr lang="en-US" altLang="zh-CN" sz="1400" dirty="0"/>
              <a:t>…</a:t>
            </a:r>
            <a:r>
              <a:rPr lang="zh-CN" altLang="en-US" sz="1400" dirty="0"/>
              <a:t>，并将结果视为屏幕截图”表意不明确	轻微	修改</a:t>
            </a:r>
          </a:p>
          <a:p>
            <a:r>
              <a:rPr lang="en-US" altLang="zh-CN" sz="1400" dirty="0"/>
              <a:t>5	P13 2.4 3</a:t>
            </a:r>
            <a:r>
              <a:rPr lang="zh-CN" altLang="en-US" sz="1400" dirty="0"/>
              <a:t>）列表	列表项有的有分号有的没有分号，应将列表项的标点符号去掉	轻微	修改</a:t>
            </a:r>
          </a:p>
          <a:p>
            <a:r>
              <a:rPr lang="en-US" altLang="zh-CN" sz="1400" dirty="0"/>
              <a:t>6	P13 2.5 2)	“</a:t>
            </a:r>
            <a:r>
              <a:rPr lang="zh-CN" altLang="en-US" sz="1400" dirty="0"/>
              <a:t>保证软件能对市面上普遍规模的手机游戏进行异常测试，估计为</a:t>
            </a:r>
            <a:r>
              <a:rPr lang="en-US" altLang="zh-CN" sz="1400" dirty="0"/>
              <a:t>70%”</a:t>
            </a:r>
            <a:r>
              <a:rPr lang="zh-CN" altLang="en-US" sz="1400" dirty="0"/>
              <a:t>，此句中普遍规模和</a:t>
            </a:r>
            <a:r>
              <a:rPr lang="en-US" altLang="zh-CN" sz="1400" dirty="0"/>
              <a:t>70%</a:t>
            </a:r>
            <a:r>
              <a:rPr lang="zh-CN" altLang="en-US" sz="1400" dirty="0"/>
              <a:t>表意不明确	轻微	修改</a:t>
            </a:r>
          </a:p>
          <a:p>
            <a:r>
              <a:rPr lang="en-US" altLang="zh-CN" sz="1400" dirty="0"/>
              <a:t>7	P13 2.5</a:t>
            </a:r>
            <a:r>
              <a:rPr lang="zh-CN" altLang="en-US" sz="1400" dirty="0"/>
              <a:t>列表	列表项有的后面是分号，有的后面是句号，应将列表项的标点符号去掉	轻微	修改</a:t>
            </a:r>
          </a:p>
          <a:p>
            <a:r>
              <a:rPr lang="en-US" altLang="zh-CN" sz="1400" dirty="0"/>
              <a:t>8	P13 2.7	“</a:t>
            </a:r>
            <a:r>
              <a:rPr lang="zh-CN" altLang="en-US" sz="1400" dirty="0"/>
              <a:t>并不包含在本项目的范围考虑范围”存在语病	轻微	修改</a:t>
            </a:r>
          </a:p>
          <a:p>
            <a:r>
              <a:rPr lang="en-US" altLang="zh-CN" sz="1400" dirty="0"/>
              <a:t>9	P16 3.2.1.4	“…</a:t>
            </a:r>
            <a:r>
              <a:rPr lang="zh-CN" altLang="en-US" sz="1400" dirty="0"/>
              <a:t>与网络训练是人工框出的控件框的大小</a:t>
            </a:r>
            <a:r>
              <a:rPr lang="en-US" altLang="zh-CN" sz="1400" dirty="0"/>
              <a:t>…”</a:t>
            </a:r>
            <a:r>
              <a:rPr lang="zh-CN" altLang="en-US" sz="1400" dirty="0"/>
              <a:t>中的“是”应为“时”	轻微	修改</a:t>
            </a:r>
          </a:p>
          <a:p>
            <a:r>
              <a:rPr lang="en-US" altLang="zh-CN" sz="1400" dirty="0"/>
              <a:t>10	P20 3.3	3.3.4</a:t>
            </a:r>
            <a:r>
              <a:rPr lang="zh-CN" altLang="en-US" sz="1400" dirty="0"/>
              <a:t>出现两次，序号混乱	一般	修改</a:t>
            </a:r>
          </a:p>
        </p:txBody>
      </p:sp>
    </p:spTree>
    <p:extLst>
      <p:ext uri="{BB962C8B-B14F-4D97-AF65-F5344CB8AC3E}">
        <p14:creationId xmlns:p14="http://schemas.microsoft.com/office/powerpoint/2010/main" val="232398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需求评审</a:t>
            </a:r>
            <a:r>
              <a:rPr lang="en-US" altLang="zh-CN" sz="3200" b="1" dirty="0"/>
              <a:t>D</a:t>
            </a:r>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矩形 2">
            <a:extLst>
              <a:ext uri="{FF2B5EF4-FFF2-40B4-BE49-F238E27FC236}">
                <a16:creationId xmlns:a16="http://schemas.microsoft.com/office/drawing/2014/main" id="{9A830D48-CF1A-4D23-9BDD-F9521F636461}"/>
              </a:ext>
            </a:extLst>
          </p:cNvPr>
          <p:cNvSpPr/>
          <p:nvPr/>
        </p:nvSpPr>
        <p:spPr>
          <a:xfrm>
            <a:off x="426130" y="1443841"/>
            <a:ext cx="7785714" cy="3970318"/>
          </a:xfrm>
          <a:prstGeom prst="rect">
            <a:avLst/>
          </a:prstGeom>
        </p:spPr>
        <p:txBody>
          <a:bodyPr wrap="square">
            <a:spAutoFit/>
          </a:bodyPr>
          <a:lstStyle/>
          <a:p>
            <a:r>
              <a:rPr lang="zh-CN" altLang="en-US" sz="1400" dirty="0"/>
              <a:t>项目名称	基于深度学习的</a:t>
            </a:r>
            <a:r>
              <a:rPr lang="en-US" altLang="zh-CN" sz="1400" dirty="0"/>
              <a:t>android </a:t>
            </a:r>
            <a:r>
              <a:rPr lang="zh-CN" altLang="en-US" sz="1400" dirty="0"/>
              <a:t>端自动化游戏异常</a:t>
            </a:r>
          </a:p>
          <a:p>
            <a:r>
              <a:rPr lang="zh-CN" altLang="en-US" sz="1400" dirty="0"/>
              <a:t>文档名称	需求说明书</a:t>
            </a:r>
            <a:r>
              <a:rPr lang="en-US" altLang="zh-CN" sz="1400" dirty="0"/>
              <a:t>_V3.0.docx	</a:t>
            </a:r>
            <a:r>
              <a:rPr lang="zh-CN" altLang="en-US" sz="1400" dirty="0"/>
              <a:t>版本号	</a:t>
            </a:r>
            <a:r>
              <a:rPr lang="en-US" altLang="zh-CN" sz="1400" dirty="0"/>
              <a:t>V3.0</a:t>
            </a:r>
          </a:p>
          <a:p>
            <a:r>
              <a:rPr lang="zh-CN" altLang="en-US" sz="1400" dirty="0"/>
              <a:t>提交日期	</a:t>
            </a:r>
            <a:r>
              <a:rPr lang="en-US" altLang="zh-CN" sz="1400" dirty="0"/>
              <a:t>2019-03-24	</a:t>
            </a:r>
            <a:r>
              <a:rPr lang="zh-CN" altLang="en-US" sz="1400" dirty="0"/>
              <a:t>编制人	</a:t>
            </a:r>
            <a:r>
              <a:rPr lang="en-US" altLang="zh-CN" sz="1400" dirty="0" err="1"/>
              <a:t>RGSY_Lxy</a:t>
            </a:r>
            <a:endParaRPr lang="en-US" altLang="zh-CN" sz="1400" dirty="0"/>
          </a:p>
          <a:p>
            <a:r>
              <a:rPr lang="zh-CN" altLang="en-US" sz="1400" dirty="0"/>
              <a:t>评审日期	</a:t>
            </a:r>
            <a:r>
              <a:rPr lang="en-US" altLang="zh-CN" sz="1400" dirty="0"/>
              <a:t>2019-03-25	</a:t>
            </a:r>
            <a:r>
              <a:rPr lang="zh-CN" altLang="en-US" sz="1400" dirty="0"/>
              <a:t>评审人	叶俊辰</a:t>
            </a:r>
          </a:p>
          <a:p>
            <a:r>
              <a:rPr lang="zh-CN" altLang="en-US" sz="1400" dirty="0"/>
              <a:t>序号	问题位置	问题描述	严重性	处理意见</a:t>
            </a:r>
          </a:p>
          <a:p>
            <a:r>
              <a:rPr lang="en-US" altLang="zh-CN" sz="1400" dirty="0"/>
              <a:t>1	</a:t>
            </a:r>
            <a:r>
              <a:rPr lang="zh-CN" altLang="en-US" sz="1400" dirty="0"/>
              <a:t>具体指出问题出现位置	问题的详细描述	轻微</a:t>
            </a:r>
            <a:r>
              <a:rPr lang="en-US" altLang="zh-CN" sz="1400" dirty="0"/>
              <a:t>/</a:t>
            </a:r>
            <a:r>
              <a:rPr lang="zh-CN" altLang="en-US" sz="1400" dirty="0"/>
              <a:t>一般</a:t>
            </a:r>
            <a:r>
              <a:rPr lang="en-US" altLang="zh-CN" sz="1400" dirty="0"/>
              <a:t>/</a:t>
            </a:r>
            <a:r>
              <a:rPr lang="zh-CN" altLang="en-US" sz="1400" dirty="0"/>
              <a:t>严重</a:t>
            </a:r>
            <a:r>
              <a:rPr lang="en-US" altLang="zh-CN" sz="1400" dirty="0"/>
              <a:t>/	</a:t>
            </a:r>
            <a:r>
              <a:rPr lang="zh-CN" altLang="en-US" sz="1400" dirty="0"/>
              <a:t>接受</a:t>
            </a:r>
            <a:r>
              <a:rPr lang="en-US" altLang="zh-CN" sz="1400" dirty="0"/>
              <a:t>/</a:t>
            </a:r>
            <a:r>
              <a:rPr lang="zh-CN" altLang="en-US" sz="1400" dirty="0"/>
              <a:t>修改</a:t>
            </a:r>
            <a:r>
              <a:rPr lang="en-US" altLang="zh-CN" sz="1400" dirty="0"/>
              <a:t>/</a:t>
            </a:r>
            <a:r>
              <a:rPr lang="zh-CN" altLang="en-US" sz="1400" dirty="0"/>
              <a:t>补充</a:t>
            </a:r>
            <a:r>
              <a:rPr lang="en-US" altLang="zh-CN" sz="1400" dirty="0"/>
              <a:t>/</a:t>
            </a:r>
          </a:p>
          <a:p>
            <a:r>
              <a:rPr lang="en-US" altLang="zh-CN" sz="1400" dirty="0"/>
              <a:t>2	1</a:t>
            </a:r>
            <a:r>
              <a:rPr lang="zh-CN" altLang="en-US" sz="1400" dirty="0"/>
              <a:t>页，</a:t>
            </a:r>
            <a:r>
              <a:rPr lang="en-US" altLang="zh-CN" sz="1400" dirty="0"/>
              <a:t>8</a:t>
            </a:r>
            <a:r>
              <a:rPr lang="zh-CN" altLang="en-US" sz="1400" dirty="0"/>
              <a:t>页，</a:t>
            </a:r>
            <a:r>
              <a:rPr lang="en-US" altLang="zh-CN" sz="1400" dirty="0"/>
              <a:t>19</a:t>
            </a:r>
            <a:r>
              <a:rPr lang="zh-CN" altLang="en-US" sz="1400" dirty="0"/>
              <a:t>页，</a:t>
            </a:r>
            <a:r>
              <a:rPr lang="en-US" altLang="zh-CN" sz="1400" dirty="0"/>
              <a:t>20</a:t>
            </a:r>
            <a:r>
              <a:rPr lang="zh-CN" altLang="en-US" sz="1400" dirty="0"/>
              <a:t>页，</a:t>
            </a:r>
            <a:r>
              <a:rPr lang="en-US" altLang="zh-CN" sz="1400" dirty="0"/>
              <a:t>23</a:t>
            </a:r>
            <a:r>
              <a:rPr lang="zh-CN" altLang="en-US" sz="1400" dirty="0"/>
              <a:t>页	</a:t>
            </a:r>
            <a:r>
              <a:rPr lang="en-US" altLang="zh-CN" sz="1400" dirty="0"/>
              <a:t>android</a:t>
            </a:r>
            <a:r>
              <a:rPr lang="zh-CN" altLang="en-US" sz="1400" dirty="0"/>
              <a:t>单词开头大小写统一	轻微	</a:t>
            </a:r>
          </a:p>
          <a:p>
            <a:r>
              <a:rPr lang="en-US" altLang="zh-CN" sz="1400" dirty="0"/>
              <a:t>3	9</a:t>
            </a:r>
            <a:r>
              <a:rPr lang="zh-CN" altLang="en-US" sz="1400" dirty="0"/>
              <a:t>页	</a:t>
            </a:r>
            <a:r>
              <a:rPr lang="en-US" altLang="zh-CN" sz="1400" dirty="0"/>
              <a:t>monkey</a:t>
            </a:r>
            <a:r>
              <a:rPr lang="zh-CN" altLang="en-US" sz="1400" dirty="0"/>
              <a:t>单词开头大小写统一	轻微	</a:t>
            </a:r>
          </a:p>
          <a:p>
            <a:r>
              <a:rPr lang="en-US" altLang="zh-CN" sz="1400" dirty="0"/>
              <a:t>4	8</a:t>
            </a:r>
            <a:r>
              <a:rPr lang="zh-CN" altLang="en-US" sz="1400" dirty="0"/>
              <a:t>页，章节</a:t>
            </a:r>
            <a:r>
              <a:rPr lang="en-US" altLang="zh-CN" sz="1400" dirty="0"/>
              <a:t>2.1	</a:t>
            </a:r>
            <a:r>
              <a:rPr lang="zh-CN" altLang="en-US" sz="1400" dirty="0"/>
              <a:t>对于游戏产品的测试时间不足、测试不够完善、测试不够规范化导致了大量的问题难以检测。这句话存在语病	轻微	</a:t>
            </a:r>
          </a:p>
          <a:p>
            <a:pPr marL="342900" indent="-342900">
              <a:buAutoNum type="arabicPlain" startAt="5"/>
            </a:pPr>
            <a:r>
              <a:rPr lang="en-US" altLang="zh-CN" sz="1400" dirty="0"/>
              <a:t>8</a:t>
            </a:r>
            <a:r>
              <a:rPr lang="zh-CN" altLang="en-US" sz="1400" dirty="0"/>
              <a:t>页，章节</a:t>
            </a:r>
            <a:r>
              <a:rPr lang="en-US" altLang="zh-CN" sz="1400" dirty="0"/>
              <a:t>2.1	</a:t>
            </a:r>
            <a:r>
              <a:rPr lang="zh-CN" altLang="en-US" sz="1400" dirty="0"/>
              <a:t>针对游戏测试，其从本质上来说，仍然属于软件测试的一种。</a:t>
            </a:r>
            <a:endParaRPr lang="en-US" altLang="zh-CN" sz="1400" dirty="0"/>
          </a:p>
          <a:p>
            <a:r>
              <a:rPr lang="zh-CN" altLang="en-US" sz="1400" dirty="0"/>
              <a:t>这句话中存在语病。	轻微	</a:t>
            </a:r>
          </a:p>
          <a:p>
            <a:r>
              <a:rPr lang="en-US" altLang="zh-CN" sz="1400" dirty="0"/>
              <a:t>6	1</a:t>
            </a:r>
            <a:r>
              <a:rPr lang="zh-CN" altLang="en-US" sz="1400" dirty="0"/>
              <a:t>页	“版本变更历史”这个标题应该在第</a:t>
            </a:r>
            <a:r>
              <a:rPr lang="en-US" altLang="zh-CN" sz="1400" dirty="0"/>
              <a:t>2</a:t>
            </a:r>
            <a:r>
              <a:rPr lang="zh-CN" altLang="en-US" sz="1400" dirty="0"/>
              <a:t>页	轻微	</a:t>
            </a:r>
          </a:p>
          <a:p>
            <a:r>
              <a:rPr lang="en-US" altLang="zh-CN" sz="1400" dirty="0"/>
              <a:t>7	3</a:t>
            </a:r>
            <a:r>
              <a:rPr lang="zh-CN" altLang="en-US" sz="1400" dirty="0"/>
              <a:t>页	“目录”应该在第</a:t>
            </a:r>
            <a:r>
              <a:rPr lang="en-US" altLang="zh-CN" sz="1400" dirty="0"/>
              <a:t>4</a:t>
            </a:r>
            <a:r>
              <a:rPr lang="zh-CN" altLang="en-US" sz="1400" dirty="0"/>
              <a:t>页	轻微	</a:t>
            </a:r>
          </a:p>
          <a:p>
            <a:r>
              <a:rPr lang="en-US" altLang="zh-CN" sz="1400" dirty="0"/>
              <a:t>8	10</a:t>
            </a:r>
            <a:r>
              <a:rPr lang="zh-CN" altLang="en-US" sz="1400" dirty="0"/>
              <a:t>页，章节</a:t>
            </a:r>
            <a:r>
              <a:rPr lang="en-US" altLang="zh-CN" sz="1400" dirty="0"/>
              <a:t>2.2.2	</a:t>
            </a:r>
            <a:r>
              <a:rPr lang="zh-CN" altLang="en-US" sz="1400" dirty="0"/>
              <a:t>冒号格式未统一，这一小段中冒号的格式有</a:t>
            </a:r>
            <a:r>
              <a:rPr lang="en-US" altLang="zh-CN" sz="1400" dirty="0"/>
              <a:t>3</a:t>
            </a:r>
            <a:r>
              <a:rPr lang="zh-CN" altLang="en-US" sz="1400" dirty="0"/>
              <a:t>种	轻微	</a:t>
            </a:r>
          </a:p>
          <a:p>
            <a:r>
              <a:rPr lang="en-US" altLang="zh-CN" sz="1400" dirty="0"/>
              <a:t>9	14</a:t>
            </a:r>
            <a:r>
              <a:rPr lang="zh-CN" altLang="en-US" sz="1400" dirty="0"/>
              <a:t>页，章节</a:t>
            </a:r>
            <a:r>
              <a:rPr lang="en-US" altLang="zh-CN" sz="1400" dirty="0"/>
              <a:t>3.2	</a:t>
            </a:r>
            <a:r>
              <a:rPr lang="zh-CN" altLang="en-US" sz="1400" dirty="0"/>
              <a:t>图</a:t>
            </a:r>
            <a:r>
              <a:rPr lang="en-US" altLang="zh-CN" sz="1400" dirty="0"/>
              <a:t>3</a:t>
            </a:r>
            <a:r>
              <a:rPr lang="zh-CN" altLang="en-US" sz="1400" dirty="0"/>
              <a:t>和图</a:t>
            </a:r>
            <a:r>
              <a:rPr lang="en-US" altLang="zh-CN" sz="1400" dirty="0"/>
              <a:t>4</a:t>
            </a:r>
            <a:r>
              <a:rPr lang="zh-CN" altLang="en-US" sz="1400" dirty="0"/>
              <a:t>不一致，用图</a:t>
            </a:r>
            <a:r>
              <a:rPr lang="en-US" altLang="zh-CN" sz="1400" dirty="0"/>
              <a:t>3</a:t>
            </a:r>
            <a:r>
              <a:rPr lang="zh-CN" altLang="en-US" sz="1400" dirty="0"/>
              <a:t>中选择控件类型，图</a:t>
            </a:r>
            <a:r>
              <a:rPr lang="en-US" altLang="zh-CN" sz="1400" dirty="0"/>
              <a:t>4</a:t>
            </a:r>
            <a:r>
              <a:rPr lang="zh-CN" altLang="en-US" sz="1400" dirty="0"/>
              <a:t>中只有点击	严重	</a:t>
            </a:r>
          </a:p>
          <a:p>
            <a:r>
              <a:rPr lang="en-US" altLang="zh-CN" sz="1400" dirty="0"/>
              <a:t>10	21</a:t>
            </a:r>
            <a:r>
              <a:rPr lang="zh-CN" altLang="en-US" sz="1400" dirty="0"/>
              <a:t>页，章节</a:t>
            </a:r>
            <a:r>
              <a:rPr lang="en-US" altLang="zh-CN" sz="1400" dirty="0"/>
              <a:t>3.3.4	</a:t>
            </a:r>
            <a:r>
              <a:rPr lang="zh-CN" altLang="en-US" sz="1400" dirty="0"/>
              <a:t>具体化错误的种类。指明会对哪些错误进行提出。	一般	</a:t>
            </a:r>
          </a:p>
          <a:p>
            <a:r>
              <a:rPr lang="en-US" altLang="zh-CN" sz="1400" dirty="0"/>
              <a:t>11	26</a:t>
            </a:r>
            <a:r>
              <a:rPr lang="zh-CN" altLang="en-US" sz="1400" dirty="0"/>
              <a:t>页，章节</a:t>
            </a:r>
            <a:r>
              <a:rPr lang="en-US" altLang="zh-CN" sz="1400" dirty="0"/>
              <a:t>4.2.2	</a:t>
            </a:r>
            <a:r>
              <a:rPr lang="zh-CN" altLang="en-US" sz="1400" dirty="0"/>
              <a:t>图</a:t>
            </a:r>
            <a:r>
              <a:rPr lang="en-US" altLang="zh-CN" sz="1400" dirty="0"/>
              <a:t>11</a:t>
            </a:r>
            <a:r>
              <a:rPr lang="zh-CN" altLang="en-US" sz="1400" dirty="0"/>
              <a:t>，标记数据之后连接两个测试集。	一般	</a:t>
            </a:r>
          </a:p>
        </p:txBody>
      </p:sp>
    </p:spTree>
    <p:extLst>
      <p:ext uri="{BB962C8B-B14F-4D97-AF65-F5344CB8AC3E}">
        <p14:creationId xmlns:p14="http://schemas.microsoft.com/office/powerpoint/2010/main" val="97678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需求评审</a:t>
            </a:r>
            <a:r>
              <a:rPr lang="en-US" altLang="zh-CN" sz="3200" b="1" dirty="0"/>
              <a:t>E</a:t>
            </a:r>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矩形 3">
            <a:extLst>
              <a:ext uri="{FF2B5EF4-FFF2-40B4-BE49-F238E27FC236}">
                <a16:creationId xmlns:a16="http://schemas.microsoft.com/office/drawing/2014/main" id="{A0EF15FA-EA6F-4385-8397-13CCA5413EE5}"/>
              </a:ext>
            </a:extLst>
          </p:cNvPr>
          <p:cNvSpPr/>
          <p:nvPr/>
        </p:nvSpPr>
        <p:spPr>
          <a:xfrm>
            <a:off x="257454" y="1443841"/>
            <a:ext cx="8629092" cy="3970318"/>
          </a:xfrm>
          <a:prstGeom prst="rect">
            <a:avLst/>
          </a:prstGeom>
        </p:spPr>
        <p:txBody>
          <a:bodyPr wrap="square">
            <a:spAutoFit/>
          </a:bodyPr>
          <a:lstStyle/>
          <a:p>
            <a:r>
              <a:rPr lang="zh-CN" altLang="en-US" dirty="0"/>
              <a:t>项目名称	软件项目造价评估工具</a:t>
            </a:r>
          </a:p>
          <a:p>
            <a:r>
              <a:rPr lang="zh-CN" altLang="en-US" dirty="0"/>
              <a:t>文档名称	需求文档	版本号	</a:t>
            </a:r>
            <a:r>
              <a:rPr lang="en-US" altLang="zh-CN" dirty="0"/>
              <a:t>V2.0</a:t>
            </a:r>
          </a:p>
          <a:p>
            <a:r>
              <a:rPr lang="zh-CN" altLang="en-US" dirty="0"/>
              <a:t>提交日期	</a:t>
            </a:r>
            <a:r>
              <a:rPr lang="en-US" altLang="zh-CN" dirty="0"/>
              <a:t>2019-03-25	</a:t>
            </a:r>
            <a:r>
              <a:rPr lang="zh-CN" altLang="en-US" dirty="0"/>
              <a:t>编制人	</a:t>
            </a:r>
          </a:p>
          <a:p>
            <a:r>
              <a:rPr lang="zh-CN" altLang="en-US" dirty="0"/>
              <a:t>评审日期	</a:t>
            </a:r>
            <a:r>
              <a:rPr lang="en-US" altLang="zh-CN" dirty="0"/>
              <a:t>2019-03-25	</a:t>
            </a:r>
            <a:r>
              <a:rPr lang="zh-CN" altLang="en-US" dirty="0"/>
              <a:t>评审人	王宁</a:t>
            </a:r>
          </a:p>
          <a:p>
            <a:r>
              <a:rPr lang="zh-CN" altLang="en-US" dirty="0"/>
              <a:t>序号	问题位置	问题描述	严重性	处理意见</a:t>
            </a:r>
          </a:p>
          <a:p>
            <a:r>
              <a:rPr lang="en-US" altLang="zh-CN" dirty="0"/>
              <a:t>1	</a:t>
            </a:r>
            <a:r>
              <a:rPr lang="zh-CN" altLang="en-US" dirty="0"/>
              <a:t>具体指出问题出现位置	问题的详细描述	轻微</a:t>
            </a:r>
            <a:r>
              <a:rPr lang="en-US" altLang="zh-CN" dirty="0"/>
              <a:t>/</a:t>
            </a:r>
            <a:r>
              <a:rPr lang="zh-CN" altLang="en-US" dirty="0"/>
              <a:t>一般</a:t>
            </a:r>
            <a:r>
              <a:rPr lang="en-US" altLang="zh-CN" dirty="0"/>
              <a:t>/</a:t>
            </a:r>
            <a:r>
              <a:rPr lang="zh-CN" altLang="en-US" dirty="0"/>
              <a:t>严重</a:t>
            </a:r>
            <a:r>
              <a:rPr lang="en-US" altLang="zh-CN" dirty="0"/>
              <a:t>/	</a:t>
            </a:r>
            <a:r>
              <a:rPr lang="zh-CN" altLang="en-US" dirty="0"/>
              <a:t>接受</a:t>
            </a:r>
            <a:r>
              <a:rPr lang="en-US" altLang="zh-CN" dirty="0"/>
              <a:t>/</a:t>
            </a:r>
            <a:r>
              <a:rPr lang="zh-CN" altLang="en-US" dirty="0"/>
              <a:t>修改</a:t>
            </a:r>
            <a:r>
              <a:rPr lang="en-US" altLang="zh-CN" dirty="0"/>
              <a:t>/</a:t>
            </a:r>
            <a:r>
              <a:rPr lang="zh-CN" altLang="en-US" dirty="0"/>
              <a:t>补充</a:t>
            </a:r>
            <a:r>
              <a:rPr lang="en-US" altLang="zh-CN" dirty="0"/>
              <a:t>/</a:t>
            </a:r>
          </a:p>
          <a:p>
            <a:r>
              <a:rPr lang="en-US" altLang="zh-CN" dirty="0"/>
              <a:t>2	</a:t>
            </a:r>
            <a:r>
              <a:rPr lang="zh-CN" altLang="en-US" dirty="0"/>
              <a:t>全文	文档无首行缩进（规范性）	轻微	修改</a:t>
            </a:r>
          </a:p>
          <a:p>
            <a:r>
              <a:rPr lang="en-US" altLang="zh-CN" dirty="0"/>
              <a:t>3	</a:t>
            </a:r>
            <a:r>
              <a:rPr lang="zh-CN" altLang="en-US" dirty="0"/>
              <a:t>全文	图片下标命名不一致（规范性）	轻微	修改</a:t>
            </a:r>
          </a:p>
          <a:p>
            <a:r>
              <a:rPr lang="en-US" altLang="zh-CN" dirty="0"/>
              <a:t>4	</a:t>
            </a:r>
            <a:r>
              <a:rPr lang="zh-CN" altLang="en-US" dirty="0"/>
              <a:t>全文	图片下标位置不一致（规范性）	轻微	修改</a:t>
            </a:r>
          </a:p>
          <a:p>
            <a:r>
              <a:rPr lang="en-US" altLang="zh-CN" dirty="0"/>
              <a:t>5	P11 3.</a:t>
            </a:r>
            <a:r>
              <a:rPr lang="zh-CN" altLang="en-US" dirty="0"/>
              <a:t>系统需求描述	系统需求描述指的应该是业务需求、用户需求和功能需求，作为功能需求的一部分不合理（准确性）	一般	修改</a:t>
            </a:r>
          </a:p>
          <a:p>
            <a:r>
              <a:rPr lang="en-US" altLang="zh-CN" dirty="0"/>
              <a:t>6	P20 </a:t>
            </a:r>
            <a:r>
              <a:rPr lang="zh-CN" altLang="en-US" dirty="0"/>
              <a:t>类图第一句描述	如上图图</a:t>
            </a:r>
            <a:r>
              <a:rPr lang="en-US" altLang="zh-CN" dirty="0"/>
              <a:t>9</a:t>
            </a:r>
            <a:r>
              <a:rPr lang="zh-CN" altLang="en-US" dirty="0"/>
              <a:t>和图下标不一致（规范性）	轻微	修改</a:t>
            </a:r>
          </a:p>
          <a:p>
            <a:r>
              <a:rPr lang="en-US" altLang="zh-CN" dirty="0"/>
              <a:t>7	P22 </a:t>
            </a:r>
            <a:r>
              <a:rPr lang="zh-CN" altLang="en-US" dirty="0"/>
              <a:t>第二阶段输出	名词解释大小写不一致（规范性）	轻微	修改</a:t>
            </a:r>
          </a:p>
        </p:txBody>
      </p:sp>
    </p:spTree>
    <p:extLst>
      <p:ext uri="{BB962C8B-B14F-4D97-AF65-F5344CB8AC3E}">
        <p14:creationId xmlns:p14="http://schemas.microsoft.com/office/powerpoint/2010/main" val="298506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需求评审</a:t>
            </a:r>
            <a:r>
              <a:rPr lang="en-US" altLang="zh-CN" sz="3200" b="1" dirty="0"/>
              <a:t>E</a:t>
            </a:r>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矩形 3">
            <a:extLst>
              <a:ext uri="{FF2B5EF4-FFF2-40B4-BE49-F238E27FC236}">
                <a16:creationId xmlns:a16="http://schemas.microsoft.com/office/drawing/2014/main" id="{16A0A629-0FE3-4272-A0CE-388903E2B457}"/>
              </a:ext>
            </a:extLst>
          </p:cNvPr>
          <p:cNvSpPr/>
          <p:nvPr/>
        </p:nvSpPr>
        <p:spPr>
          <a:xfrm>
            <a:off x="142045" y="1028343"/>
            <a:ext cx="9144000" cy="4801314"/>
          </a:xfrm>
          <a:prstGeom prst="rect">
            <a:avLst/>
          </a:prstGeom>
        </p:spPr>
        <p:txBody>
          <a:bodyPr wrap="square">
            <a:spAutoFit/>
          </a:bodyPr>
          <a:lstStyle/>
          <a:p>
            <a:r>
              <a:rPr lang="zh-CN" altLang="en-US" dirty="0"/>
              <a:t>项目名称	软件项目造价评估工具</a:t>
            </a:r>
          </a:p>
          <a:p>
            <a:r>
              <a:rPr lang="zh-CN" altLang="en-US" dirty="0"/>
              <a:t>文档名称	需求文档	版本号	</a:t>
            </a:r>
            <a:r>
              <a:rPr lang="en-US" altLang="zh-CN" dirty="0"/>
              <a:t>2.0</a:t>
            </a:r>
          </a:p>
          <a:p>
            <a:r>
              <a:rPr lang="zh-CN" altLang="en-US" dirty="0"/>
              <a:t>提交日期	</a:t>
            </a:r>
            <a:r>
              <a:rPr lang="en-US" altLang="zh-CN" dirty="0"/>
              <a:t>2019-03-24	</a:t>
            </a:r>
            <a:r>
              <a:rPr lang="zh-CN" altLang="en-US" dirty="0"/>
              <a:t>编制人	</a:t>
            </a:r>
            <a:r>
              <a:rPr lang="en-US" altLang="zh-CN" dirty="0"/>
              <a:t>D</a:t>
            </a:r>
            <a:r>
              <a:rPr lang="zh-CN" altLang="en-US" dirty="0"/>
              <a:t>组全体成员</a:t>
            </a:r>
          </a:p>
          <a:p>
            <a:r>
              <a:rPr lang="zh-CN" altLang="en-US" dirty="0"/>
              <a:t>评审日期	</a:t>
            </a:r>
            <a:r>
              <a:rPr lang="en-US" altLang="zh-CN" dirty="0"/>
              <a:t>2019-03-26	</a:t>
            </a:r>
            <a:r>
              <a:rPr lang="zh-CN" altLang="en-US" dirty="0"/>
              <a:t>评审人	韩慧敏</a:t>
            </a:r>
          </a:p>
          <a:p>
            <a:r>
              <a:rPr lang="zh-CN" altLang="en-US" dirty="0"/>
              <a:t>序号	问题位置	问题描述	严重性	处理意见</a:t>
            </a:r>
          </a:p>
          <a:p>
            <a:r>
              <a:rPr lang="en-US" altLang="zh-CN" dirty="0"/>
              <a:t>1	</a:t>
            </a:r>
            <a:r>
              <a:rPr lang="zh-CN" altLang="en-US" dirty="0"/>
              <a:t>具体指出问题出现位置	问题的详细描述	轻微</a:t>
            </a:r>
            <a:r>
              <a:rPr lang="en-US" altLang="zh-CN" dirty="0"/>
              <a:t>/</a:t>
            </a:r>
            <a:r>
              <a:rPr lang="zh-CN" altLang="en-US" dirty="0"/>
              <a:t>一般</a:t>
            </a:r>
            <a:r>
              <a:rPr lang="en-US" altLang="zh-CN" dirty="0"/>
              <a:t>/</a:t>
            </a:r>
            <a:r>
              <a:rPr lang="zh-CN" altLang="en-US" dirty="0"/>
              <a:t>严重</a:t>
            </a:r>
            <a:r>
              <a:rPr lang="en-US" altLang="zh-CN" dirty="0"/>
              <a:t>/	</a:t>
            </a:r>
            <a:r>
              <a:rPr lang="zh-CN" altLang="en-US" dirty="0"/>
              <a:t>接受</a:t>
            </a:r>
            <a:r>
              <a:rPr lang="en-US" altLang="zh-CN" dirty="0"/>
              <a:t>/</a:t>
            </a:r>
            <a:r>
              <a:rPr lang="zh-CN" altLang="en-US" dirty="0"/>
              <a:t>修改</a:t>
            </a:r>
            <a:r>
              <a:rPr lang="en-US" altLang="zh-CN" dirty="0"/>
              <a:t>/</a:t>
            </a:r>
            <a:r>
              <a:rPr lang="zh-CN" altLang="en-US" dirty="0"/>
              <a:t>补充</a:t>
            </a:r>
            <a:r>
              <a:rPr lang="en-US" altLang="zh-CN" dirty="0"/>
              <a:t>/</a:t>
            </a:r>
          </a:p>
          <a:p>
            <a:r>
              <a:rPr lang="en-US" altLang="zh-CN" dirty="0"/>
              <a:t>2	P2 1.1	“</a:t>
            </a:r>
            <a:r>
              <a:rPr lang="zh-CN" altLang="en-US" dirty="0"/>
              <a:t>软件开发成本估算主要是软件开发过程中所花费的工作量已经相应的代价”，这句应该是软件开发成本的定义	轻微	修改</a:t>
            </a:r>
          </a:p>
          <a:p>
            <a:r>
              <a:rPr lang="en-US" altLang="zh-CN" dirty="0"/>
              <a:t>3	P2 1.1	</a:t>
            </a:r>
            <a:r>
              <a:rPr lang="zh-CN" altLang="en-US" dirty="0"/>
              <a:t>第四段中中英文逗号混用	轻微	修改</a:t>
            </a:r>
          </a:p>
          <a:p>
            <a:r>
              <a:rPr lang="en-US" altLang="zh-CN" dirty="0"/>
              <a:t>4	P5 </a:t>
            </a:r>
            <a:r>
              <a:rPr lang="zh-CN" altLang="en-US" dirty="0"/>
              <a:t>图</a:t>
            </a:r>
            <a:r>
              <a:rPr lang="en-US" altLang="zh-CN" dirty="0"/>
              <a:t>1.1	</a:t>
            </a:r>
            <a:r>
              <a:rPr lang="zh-CN" altLang="en-US" dirty="0"/>
              <a:t>图</a:t>
            </a:r>
            <a:r>
              <a:rPr lang="en-US" altLang="zh-CN" dirty="0"/>
              <a:t>1.1</a:t>
            </a:r>
            <a:r>
              <a:rPr lang="zh-CN" altLang="en-US" dirty="0"/>
              <a:t>处使用交叉引用，其他图未使用交叉引用	轻微	修改</a:t>
            </a:r>
          </a:p>
          <a:p>
            <a:r>
              <a:rPr lang="en-US" altLang="zh-CN" dirty="0"/>
              <a:t>5	P8</a:t>
            </a:r>
            <a:r>
              <a:rPr lang="zh-CN" altLang="en-US" dirty="0"/>
              <a:t>图</a:t>
            </a:r>
            <a:r>
              <a:rPr lang="en-US" altLang="zh-CN" dirty="0"/>
              <a:t>2	</a:t>
            </a:r>
            <a:r>
              <a:rPr lang="zh-CN" altLang="en-US" dirty="0"/>
              <a:t>图</a:t>
            </a:r>
            <a:r>
              <a:rPr lang="en-US" altLang="zh-CN" dirty="0"/>
              <a:t>2</a:t>
            </a:r>
            <a:r>
              <a:rPr lang="zh-CN" altLang="en-US" dirty="0"/>
              <a:t>前后的图注格式不统一	轻微	修改</a:t>
            </a:r>
          </a:p>
          <a:p>
            <a:r>
              <a:rPr lang="en-US" altLang="zh-CN" dirty="0"/>
              <a:t>6	P9 3.3	</a:t>
            </a:r>
            <a:r>
              <a:rPr lang="zh-CN" altLang="en-US" dirty="0"/>
              <a:t>行为需求的英文名称写为</a:t>
            </a:r>
            <a:r>
              <a:rPr lang="en-US" altLang="zh-CN" dirty="0"/>
              <a:t>"</a:t>
            </a:r>
            <a:r>
              <a:rPr lang="en-US" altLang="zh-CN" dirty="0" err="1"/>
              <a:t>behavoral</a:t>
            </a:r>
            <a:r>
              <a:rPr lang="en-US" altLang="zh-CN" dirty="0"/>
              <a:t> requirement"</a:t>
            </a:r>
            <a:r>
              <a:rPr lang="zh-CN" altLang="en-US" dirty="0"/>
              <a:t>，应为</a:t>
            </a:r>
            <a:r>
              <a:rPr lang="en-US" altLang="zh-CN" dirty="0"/>
              <a:t>behavioral	</a:t>
            </a:r>
            <a:r>
              <a:rPr lang="zh-CN" altLang="en-US" dirty="0"/>
              <a:t>轻微	修改</a:t>
            </a:r>
          </a:p>
          <a:p>
            <a:r>
              <a:rPr lang="en-US" altLang="zh-CN" dirty="0"/>
              <a:t>7	P10 2	“</a:t>
            </a:r>
            <a:r>
              <a:rPr lang="zh-CN" altLang="en-US" dirty="0"/>
              <a:t>查看分类结果”的用例说明后没有句号	轻微	补充</a:t>
            </a:r>
          </a:p>
          <a:p>
            <a:r>
              <a:rPr lang="en-US" altLang="zh-CN" dirty="0"/>
              <a:t>8	P14 6	“Excel</a:t>
            </a:r>
            <a:r>
              <a:rPr lang="zh-CN" altLang="en-US" dirty="0"/>
              <a:t>文件包含的内容有一级级业务项</a:t>
            </a:r>
            <a:r>
              <a:rPr lang="en-US" altLang="zh-CN" dirty="0"/>
              <a:t>……”</a:t>
            </a:r>
            <a:r>
              <a:rPr lang="zh-CN" altLang="en-US" dirty="0"/>
              <a:t>应为“一级业务项”	轻微	修改</a:t>
            </a:r>
          </a:p>
          <a:p>
            <a:r>
              <a:rPr lang="en-US" altLang="zh-CN" dirty="0"/>
              <a:t>9	P15 9	“</a:t>
            </a:r>
            <a:r>
              <a:rPr lang="zh-CN" altLang="en-US" dirty="0"/>
              <a:t>系统将提升用户导入成功”应为“提示”	轻微	修改</a:t>
            </a:r>
          </a:p>
          <a:p>
            <a:r>
              <a:rPr lang="en-US" altLang="zh-CN" dirty="0"/>
              <a:t>10	P18 </a:t>
            </a:r>
            <a:r>
              <a:rPr lang="zh-CN" altLang="en-US" dirty="0"/>
              <a:t>图</a:t>
            </a:r>
            <a:r>
              <a:rPr lang="en-US" altLang="zh-CN" dirty="0"/>
              <a:t>17	</a:t>
            </a:r>
            <a:r>
              <a:rPr lang="zh-CN" altLang="en-US" dirty="0"/>
              <a:t>图中出现“截图”等干扰项，建议去掉	一般	修改</a:t>
            </a:r>
          </a:p>
        </p:txBody>
      </p:sp>
    </p:spTree>
    <p:extLst>
      <p:ext uri="{BB962C8B-B14F-4D97-AF65-F5344CB8AC3E}">
        <p14:creationId xmlns:p14="http://schemas.microsoft.com/office/powerpoint/2010/main" val="325410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153806"/>
            <a:ext cx="9144000" cy="701692"/>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B</a:t>
            </a:r>
            <a:r>
              <a:rPr lang="zh-CN" altLang="en-US" sz="3200" b="1" dirty="0"/>
              <a:t>需求评审</a:t>
            </a:r>
            <a:endParaRPr lang="en-US" altLang="zh-CN" sz="3200" b="1" dirty="0"/>
          </a:p>
        </p:txBody>
      </p:sp>
      <p:grpSp>
        <p:nvGrpSpPr>
          <p:cNvPr id="12" name="组合 11">
            <a:extLst>
              <a:ext uri="{FF2B5EF4-FFF2-40B4-BE49-F238E27FC236}">
                <a16:creationId xmlns:a16="http://schemas.microsoft.com/office/drawing/2014/main" id="{567EF225-C596-48D3-B3A4-B1E0741E208D}"/>
              </a:ext>
            </a:extLst>
          </p:cNvPr>
          <p:cNvGrpSpPr/>
          <p:nvPr/>
        </p:nvGrpSpPr>
        <p:grpSpPr>
          <a:xfrm>
            <a:off x="-1" y="1"/>
            <a:ext cx="9144001" cy="701692"/>
            <a:chOff x="-1" y="391727"/>
            <a:chExt cx="12192001" cy="710214"/>
          </a:xfrm>
        </p:grpSpPr>
        <p:sp>
          <p:nvSpPr>
            <p:cNvPr id="13" name="矩形 12">
              <a:extLst>
                <a:ext uri="{FF2B5EF4-FFF2-40B4-BE49-F238E27FC236}">
                  <a16:creationId xmlns:a16="http://schemas.microsoft.com/office/drawing/2014/main" id="{E49CEAAB-9737-4669-9905-AE0ABEE1145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50" b="1" dirty="0">
                  <a:latin typeface="Bell MT" panose="02020503060305020303" pitchFamily="18" charset="0"/>
                </a:rPr>
                <a:t>     </a:t>
              </a:r>
              <a:r>
                <a:rPr lang="en-US" altLang="zh-CN" sz="1350" b="1" dirty="0">
                  <a:latin typeface="Bell MT" panose="02020503060305020303" pitchFamily="18" charset="0"/>
                </a:rPr>
                <a:t>	</a:t>
              </a:r>
              <a:r>
                <a:rPr lang="zh-CN" altLang="en-US" sz="2800" b="1" dirty="0">
                  <a:latin typeface="Bell MT" panose="02020503060305020303" pitchFamily="18" charset="0"/>
                </a:rPr>
                <a:t>软件工程实验项目计划汇报</a:t>
              </a:r>
            </a:p>
          </p:txBody>
        </p:sp>
        <p:grpSp>
          <p:nvGrpSpPr>
            <p:cNvPr id="15" name="组合 14">
              <a:extLst>
                <a:ext uri="{FF2B5EF4-FFF2-40B4-BE49-F238E27FC236}">
                  <a16:creationId xmlns:a16="http://schemas.microsoft.com/office/drawing/2014/main" id="{6F5AEC79-F5BD-4999-BE8F-71A97CC7850C}"/>
                </a:ext>
              </a:extLst>
            </p:cNvPr>
            <p:cNvGrpSpPr/>
            <p:nvPr/>
          </p:nvGrpSpPr>
          <p:grpSpPr>
            <a:xfrm>
              <a:off x="-1" y="391727"/>
              <a:ext cx="1834719" cy="710214"/>
              <a:chOff x="-1" y="391727"/>
              <a:chExt cx="1834719" cy="710214"/>
            </a:xfrm>
          </p:grpSpPr>
          <p:sp>
            <p:nvSpPr>
              <p:cNvPr id="16" name="箭头: 五边形 15">
                <a:extLst>
                  <a:ext uri="{FF2B5EF4-FFF2-40B4-BE49-F238E27FC236}">
                    <a16:creationId xmlns:a16="http://schemas.microsoft.com/office/drawing/2014/main" id="{8B699969-9E17-4225-BBF2-F55065C695EC}"/>
                  </a:ext>
                </a:extLst>
              </p:cNvPr>
              <p:cNvSpPr/>
              <p:nvPr/>
            </p:nvSpPr>
            <p:spPr>
              <a:xfrm>
                <a:off x="-1" y="391727"/>
                <a:ext cx="1834719"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7" name="Picture 2" descr="C:\Users\Administrator\Desktop\迎新ppt\未标题-2.png">
                <a:extLst>
                  <a:ext uri="{FF2B5EF4-FFF2-40B4-BE49-F238E27FC236}">
                    <a16:creationId xmlns:a16="http://schemas.microsoft.com/office/drawing/2014/main" id="{3C422832-BEDD-44EE-9B6D-C89D7979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94" y="428184"/>
                <a:ext cx="1207363" cy="63730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3" name="表格 2">
            <a:extLst>
              <a:ext uri="{FF2B5EF4-FFF2-40B4-BE49-F238E27FC236}">
                <a16:creationId xmlns:a16="http://schemas.microsoft.com/office/drawing/2014/main" id="{70209E6B-1A92-41EC-8D41-0BEF3CB3B567}"/>
              </a:ext>
            </a:extLst>
          </p:cNvPr>
          <p:cNvGraphicFramePr>
            <a:graphicFrameLocks noGrp="1"/>
          </p:cNvGraphicFramePr>
          <p:nvPr>
            <p:extLst>
              <p:ext uri="{D42A27DB-BD31-4B8C-83A1-F6EECF244321}">
                <p14:modId xmlns:p14="http://schemas.microsoft.com/office/powerpoint/2010/main" val="2423244805"/>
              </p:ext>
            </p:extLst>
          </p:nvPr>
        </p:nvGraphicFramePr>
        <p:xfrm>
          <a:off x="142045" y="896645"/>
          <a:ext cx="8691236" cy="3985932"/>
        </p:xfrm>
        <a:graphic>
          <a:graphicData uri="http://schemas.openxmlformats.org/drawingml/2006/table">
            <a:tbl>
              <a:tblPr firstRow="1" bandRow="1">
                <a:tableStyleId>{5C22544A-7EE6-4342-B048-85BDC9FD1C3A}</a:tableStyleId>
              </a:tblPr>
              <a:tblGrid>
                <a:gridCol w="3417900">
                  <a:extLst>
                    <a:ext uri="{9D8B030D-6E8A-4147-A177-3AD203B41FA5}">
                      <a16:colId xmlns:a16="http://schemas.microsoft.com/office/drawing/2014/main" val="3987043364"/>
                    </a:ext>
                  </a:extLst>
                </a:gridCol>
                <a:gridCol w="1560574">
                  <a:extLst>
                    <a:ext uri="{9D8B030D-6E8A-4147-A177-3AD203B41FA5}">
                      <a16:colId xmlns:a16="http://schemas.microsoft.com/office/drawing/2014/main" val="3940550724"/>
                    </a:ext>
                  </a:extLst>
                </a:gridCol>
                <a:gridCol w="3712762">
                  <a:extLst>
                    <a:ext uri="{9D8B030D-6E8A-4147-A177-3AD203B41FA5}">
                      <a16:colId xmlns:a16="http://schemas.microsoft.com/office/drawing/2014/main" val="1657626063"/>
                    </a:ext>
                  </a:extLst>
                </a:gridCol>
              </a:tblGrid>
              <a:tr h="571651">
                <a:tc>
                  <a:txBody>
                    <a:bodyPr/>
                    <a:lstStyle/>
                    <a:p>
                      <a:r>
                        <a:rPr lang="zh-CN" altLang="en-US" dirty="0"/>
                        <a:t>评审组提出意见</a:t>
                      </a:r>
                    </a:p>
                  </a:txBody>
                  <a:tcPr/>
                </a:tc>
                <a:tc>
                  <a:txBody>
                    <a:bodyPr/>
                    <a:lstStyle/>
                    <a:p>
                      <a:r>
                        <a:rPr lang="zh-CN" altLang="en-US" dirty="0"/>
                        <a:t>处理方式</a:t>
                      </a:r>
                    </a:p>
                  </a:txBody>
                  <a:tcPr/>
                </a:tc>
                <a:tc>
                  <a:txBody>
                    <a:bodyPr/>
                    <a:lstStyle/>
                    <a:p>
                      <a:r>
                        <a:rPr lang="zh-CN" altLang="en-US" dirty="0"/>
                        <a:t>原因</a:t>
                      </a:r>
                    </a:p>
                  </a:txBody>
                  <a:tcPr/>
                </a:tc>
                <a:extLst>
                  <a:ext uri="{0D108BD9-81ED-4DB2-BD59-A6C34878D82A}">
                    <a16:rowId xmlns:a16="http://schemas.microsoft.com/office/drawing/2014/main" val="1621415449"/>
                  </a:ext>
                </a:extLst>
              </a:tr>
              <a:tr h="990819">
                <a:tc>
                  <a:txBody>
                    <a:bodyPr/>
                    <a:lstStyle/>
                    <a:p>
                      <a:r>
                        <a:rPr lang="zh-CN" altLang="en-US" dirty="0"/>
                        <a:t>标题缩进不合理，第 </a:t>
                      </a:r>
                      <a:r>
                        <a:rPr lang="en-US" altLang="zh-CN" dirty="0"/>
                        <a:t>5 </a:t>
                      </a:r>
                      <a:r>
                        <a:rPr lang="zh-CN" altLang="en-US" dirty="0"/>
                        <a:t>章非</a:t>
                      </a:r>
                    </a:p>
                    <a:p>
                      <a:r>
                        <a:rPr lang="zh-CN" altLang="en-US" dirty="0"/>
                        <a:t>常明显，标题比正文缩进还</a:t>
                      </a:r>
                    </a:p>
                    <a:p>
                      <a:r>
                        <a:rPr lang="zh-CN" altLang="en-US" dirty="0"/>
                        <a:t>要大</a:t>
                      </a:r>
                    </a:p>
                  </a:txBody>
                  <a:tcPr/>
                </a:tc>
                <a:tc>
                  <a:txBody>
                    <a:bodyPr/>
                    <a:lstStyle/>
                    <a:p>
                      <a:r>
                        <a:rPr lang="zh-CN" altLang="en-US" dirty="0"/>
                        <a:t>不接受</a:t>
                      </a:r>
                    </a:p>
                  </a:txBody>
                  <a:tcPr/>
                </a:tc>
                <a:tc>
                  <a:txBody>
                    <a:bodyPr/>
                    <a:lstStyle/>
                    <a:p>
                      <a:r>
                        <a:rPr lang="zh-CN" altLang="en-US" dirty="0"/>
                        <a:t>缩进问题没有统一规范，我们的整篇文档保持了统一的格式，没有修改必要</a:t>
                      </a:r>
                    </a:p>
                  </a:txBody>
                  <a:tcPr/>
                </a:tc>
                <a:extLst>
                  <a:ext uri="{0D108BD9-81ED-4DB2-BD59-A6C34878D82A}">
                    <a16:rowId xmlns:a16="http://schemas.microsoft.com/office/drawing/2014/main" val="2338414576"/>
                  </a:ext>
                </a:extLst>
              </a:tr>
              <a:tr h="461639">
                <a:tc>
                  <a:txBody>
                    <a:bodyPr/>
                    <a:lstStyle/>
                    <a:p>
                      <a:r>
                        <a:rPr lang="zh-CN" altLang="en-US" dirty="0"/>
                        <a:t>符号使用规范不一致</a:t>
                      </a:r>
                    </a:p>
                  </a:txBody>
                  <a:tcPr/>
                </a:tc>
                <a:tc>
                  <a:txBody>
                    <a:bodyPr/>
                    <a:lstStyle/>
                    <a:p>
                      <a:r>
                        <a:rPr lang="zh-CN" altLang="en-US" dirty="0"/>
                        <a:t>部分不接受</a:t>
                      </a:r>
                    </a:p>
                  </a:txBody>
                  <a:tcPr/>
                </a:tc>
                <a:tc>
                  <a:txBody>
                    <a:bodyPr/>
                    <a:lstStyle/>
                    <a:p>
                      <a:r>
                        <a:rPr lang="zh-CN" altLang="en-US" dirty="0"/>
                        <a:t>关于顿号、句号均可以表示停顿，没有必要统一</a:t>
                      </a:r>
                    </a:p>
                  </a:txBody>
                  <a:tcPr/>
                </a:tc>
                <a:extLst>
                  <a:ext uri="{0D108BD9-81ED-4DB2-BD59-A6C34878D82A}">
                    <a16:rowId xmlns:a16="http://schemas.microsoft.com/office/drawing/2014/main" val="2109441610"/>
                  </a:ext>
                </a:extLst>
              </a:tr>
              <a:tr h="571651">
                <a:tc>
                  <a:txBody>
                    <a:bodyPr/>
                    <a:lstStyle/>
                    <a:p>
                      <a:r>
                        <a:rPr lang="zh-CN" altLang="en-US" dirty="0"/>
                        <a:t>语句问题</a:t>
                      </a:r>
                    </a:p>
                  </a:txBody>
                  <a:tcPr/>
                </a:tc>
                <a:tc>
                  <a:txBody>
                    <a:bodyPr/>
                    <a:lstStyle/>
                    <a:p>
                      <a:r>
                        <a:rPr lang="zh-CN" altLang="en-US" dirty="0"/>
                        <a:t>不接受</a:t>
                      </a:r>
                    </a:p>
                  </a:txBody>
                  <a:tcPr/>
                </a:tc>
                <a:tc>
                  <a:txBody>
                    <a:bodyPr/>
                    <a:lstStyle/>
                    <a:p>
                      <a:r>
                        <a:rPr lang="zh-CN" altLang="en-US" dirty="0"/>
                        <a:t>不影响阅读、不引起歧义，没有修改必要</a:t>
                      </a:r>
                    </a:p>
                  </a:txBody>
                  <a:tcPr/>
                </a:tc>
                <a:extLst>
                  <a:ext uri="{0D108BD9-81ED-4DB2-BD59-A6C34878D82A}">
                    <a16:rowId xmlns:a16="http://schemas.microsoft.com/office/drawing/2014/main" val="1752618680"/>
                  </a:ext>
                </a:extLst>
              </a:tr>
              <a:tr h="571651">
                <a:tc>
                  <a:txBody>
                    <a:bodyPr/>
                    <a:lstStyle/>
                    <a:p>
                      <a:r>
                        <a:rPr lang="zh-CN" altLang="en-US" dirty="0"/>
                        <a:t>图标问题</a:t>
                      </a:r>
                    </a:p>
                  </a:txBody>
                  <a:tcPr/>
                </a:tc>
                <a:tc>
                  <a:txBody>
                    <a:bodyPr/>
                    <a:lstStyle/>
                    <a:p>
                      <a:r>
                        <a:rPr lang="zh-CN" altLang="en-US" dirty="0"/>
                        <a:t>部分不接受</a:t>
                      </a:r>
                    </a:p>
                  </a:txBody>
                  <a:tcPr/>
                </a:tc>
                <a:tc>
                  <a:txBody>
                    <a:bodyPr/>
                    <a:lstStyle/>
                    <a:p>
                      <a:r>
                        <a:rPr lang="zh-CN" altLang="en-US" dirty="0"/>
                        <a:t>图表缩进不接受，理由同上</a:t>
                      </a:r>
                    </a:p>
                  </a:txBody>
                  <a:tcPr/>
                </a:tc>
                <a:extLst>
                  <a:ext uri="{0D108BD9-81ED-4DB2-BD59-A6C34878D82A}">
                    <a16:rowId xmlns:a16="http://schemas.microsoft.com/office/drawing/2014/main" val="1756496188"/>
                  </a:ext>
                </a:extLst>
              </a:tr>
              <a:tr h="571651">
                <a:tc>
                  <a:txBody>
                    <a:bodyPr/>
                    <a:lstStyle/>
                    <a:p>
                      <a:r>
                        <a:rPr lang="zh-CN" altLang="en-US" dirty="0"/>
                        <a:t>用户需求和业务需求交叉</a:t>
                      </a:r>
                    </a:p>
                  </a:txBody>
                  <a:tcPr/>
                </a:tc>
                <a:tc>
                  <a:txBody>
                    <a:bodyPr/>
                    <a:lstStyle/>
                    <a:p>
                      <a:r>
                        <a:rPr lang="zh-CN" altLang="en-US" dirty="0"/>
                        <a:t>不接受</a:t>
                      </a:r>
                    </a:p>
                  </a:txBody>
                  <a:tcPr/>
                </a:tc>
                <a:tc>
                  <a:txBody>
                    <a:bodyPr/>
                    <a:lstStyle/>
                    <a:p>
                      <a:r>
                        <a:rPr lang="zh-CN" altLang="en-US" dirty="0"/>
                        <a:t>业务需求和用户需求分野明显</a:t>
                      </a:r>
                    </a:p>
                  </a:txBody>
                  <a:tcPr/>
                </a:tc>
                <a:extLst>
                  <a:ext uri="{0D108BD9-81ED-4DB2-BD59-A6C34878D82A}">
                    <a16:rowId xmlns:a16="http://schemas.microsoft.com/office/drawing/2014/main" val="2979775699"/>
                  </a:ext>
                </a:extLst>
              </a:tr>
            </a:tbl>
          </a:graphicData>
        </a:graphic>
      </p:graphicFrame>
      <p:sp>
        <p:nvSpPr>
          <p:cNvPr id="4" name="文本框 3">
            <a:extLst>
              <a:ext uri="{FF2B5EF4-FFF2-40B4-BE49-F238E27FC236}">
                <a16:creationId xmlns:a16="http://schemas.microsoft.com/office/drawing/2014/main" id="{D129834B-66B9-4B58-8912-45D50FC392E0}"/>
              </a:ext>
            </a:extLst>
          </p:cNvPr>
          <p:cNvSpPr txBox="1"/>
          <p:nvPr/>
        </p:nvSpPr>
        <p:spPr>
          <a:xfrm>
            <a:off x="142045" y="5077529"/>
            <a:ext cx="3480047" cy="523220"/>
          </a:xfrm>
          <a:prstGeom prst="rect">
            <a:avLst/>
          </a:prstGeom>
          <a:noFill/>
        </p:spPr>
        <p:txBody>
          <a:bodyPr wrap="square" rtlCol="0">
            <a:spAutoFit/>
          </a:bodyPr>
          <a:lstStyle/>
          <a:p>
            <a:r>
              <a:rPr lang="zh-CN" altLang="en-US" dirty="0"/>
              <a:t>接受</a:t>
            </a:r>
            <a:r>
              <a:rPr lang="en-US" altLang="zh-CN" dirty="0"/>
              <a:t>7</a:t>
            </a:r>
            <a:r>
              <a:rPr lang="zh-CN" altLang="en-US" dirty="0"/>
              <a:t>条，拒绝</a:t>
            </a:r>
            <a:r>
              <a:rPr lang="en-US" altLang="zh-CN" dirty="0"/>
              <a:t>5</a:t>
            </a:r>
            <a:r>
              <a:rPr lang="zh-CN" altLang="en-US" dirty="0"/>
              <a:t>条，接受率</a:t>
            </a:r>
            <a:r>
              <a:rPr lang="zh-CN" altLang="en-US" sz="2800" b="1" dirty="0">
                <a:solidFill>
                  <a:srgbClr val="FF0000"/>
                </a:solidFill>
              </a:rPr>
              <a:t>高</a:t>
            </a:r>
            <a:endParaRPr lang="zh-CN" altLang="en-US" b="1" dirty="0">
              <a:solidFill>
                <a:srgbClr val="FF0000"/>
              </a:solidFill>
            </a:endParaRPr>
          </a:p>
        </p:txBody>
      </p:sp>
    </p:spTree>
    <p:extLst>
      <p:ext uri="{BB962C8B-B14F-4D97-AF65-F5344CB8AC3E}">
        <p14:creationId xmlns:p14="http://schemas.microsoft.com/office/powerpoint/2010/main" val="418164948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3637</TotalTime>
  <Words>774</Words>
  <Application>Microsoft Office PowerPoint</Application>
  <PresentationFormat>全屏显示(4:3)</PresentationFormat>
  <Paragraphs>226</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等线</vt:lpstr>
      <vt:lpstr>Algerian</vt:lpstr>
      <vt:lpstr>Arial</vt:lpstr>
      <vt:lpstr>Bell MT</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嘉凯</dc:creator>
  <cp:lastModifiedBy>嘉凯 王</cp:lastModifiedBy>
  <cp:revision>221</cp:revision>
  <dcterms:created xsi:type="dcterms:W3CDTF">2018-08-30T05:40:10Z</dcterms:created>
  <dcterms:modified xsi:type="dcterms:W3CDTF">2019-03-29T03:32:35Z</dcterms:modified>
</cp:coreProperties>
</file>